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2" r:id="rId3"/>
    <p:sldId id="269" r:id="rId4"/>
    <p:sldId id="270" r:id="rId5"/>
    <p:sldId id="271" r:id="rId6"/>
    <p:sldId id="272" r:id="rId7"/>
    <p:sldId id="261" r:id="rId8"/>
    <p:sldId id="273" r:id="rId9"/>
    <p:sldId id="274" r:id="rId10"/>
    <p:sldId id="275" r:id="rId11"/>
    <p:sldId id="276" r:id="rId12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A11B"/>
    <a:srgbClr val="01A7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-990" y="-4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A10D-09AF-48C4-B8D3-B42377AD6A96}" type="datetimeFigureOut">
              <a:rPr lang="bg-BG" smtClean="0"/>
              <a:t>27.10.2016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A7176-E818-4410-BCA4-586810BF9E2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36926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A10D-09AF-48C4-B8D3-B42377AD6A96}" type="datetimeFigureOut">
              <a:rPr lang="bg-BG" smtClean="0"/>
              <a:t>27.10.2016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A7176-E818-4410-BCA4-586810BF9E2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66759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A10D-09AF-48C4-B8D3-B42377AD6A96}" type="datetimeFigureOut">
              <a:rPr lang="bg-BG" smtClean="0"/>
              <a:t>27.10.2016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A7176-E818-4410-BCA4-586810BF9E2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3535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A10D-09AF-48C4-B8D3-B42377AD6A96}" type="datetimeFigureOut">
              <a:rPr lang="bg-BG" smtClean="0"/>
              <a:t>27.10.2016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A7176-E818-4410-BCA4-586810BF9E2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56690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A10D-09AF-48C4-B8D3-B42377AD6A96}" type="datetimeFigureOut">
              <a:rPr lang="bg-BG" smtClean="0"/>
              <a:t>27.10.2016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A7176-E818-4410-BCA4-586810BF9E2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74416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A10D-09AF-48C4-B8D3-B42377AD6A96}" type="datetimeFigureOut">
              <a:rPr lang="bg-BG" smtClean="0"/>
              <a:t>27.10.2016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A7176-E818-4410-BCA4-586810BF9E2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89686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A10D-09AF-48C4-B8D3-B42377AD6A96}" type="datetimeFigureOut">
              <a:rPr lang="bg-BG" smtClean="0"/>
              <a:t>27.10.2016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A7176-E818-4410-BCA4-586810BF9E2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72408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A10D-09AF-48C4-B8D3-B42377AD6A96}" type="datetimeFigureOut">
              <a:rPr lang="bg-BG" smtClean="0"/>
              <a:t>27.10.2016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A7176-E818-4410-BCA4-586810BF9E2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6115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A10D-09AF-48C4-B8D3-B42377AD6A96}" type="datetimeFigureOut">
              <a:rPr lang="bg-BG" smtClean="0"/>
              <a:t>27.10.2016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A7176-E818-4410-BCA4-586810BF9E2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48851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A10D-09AF-48C4-B8D3-B42377AD6A96}" type="datetimeFigureOut">
              <a:rPr lang="bg-BG" smtClean="0"/>
              <a:t>27.10.2016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A7176-E818-4410-BCA4-586810BF9E2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36345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A10D-09AF-48C4-B8D3-B42377AD6A96}" type="datetimeFigureOut">
              <a:rPr lang="bg-BG" smtClean="0"/>
              <a:t>27.10.2016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A7176-E818-4410-BCA4-586810BF9E2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40796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AA10D-09AF-48C4-B8D3-B42377AD6A96}" type="datetimeFigureOut">
              <a:rPr lang="bg-BG" smtClean="0"/>
              <a:t>27.10.2016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A7176-E818-4410-BCA4-586810BF9E2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58662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1127" y="1376218"/>
            <a:ext cx="10825018" cy="1856654"/>
          </a:xfrm>
        </p:spPr>
        <p:txBody>
          <a:bodyPr>
            <a:normAutofit/>
          </a:bodyPr>
          <a:lstStyle/>
          <a:p>
            <a:r>
              <a:rPr lang="bg-BG" b="1" dirty="0">
                <a:solidFill>
                  <a:srgbClr val="01A7B2"/>
                </a:solidFill>
                <a:latin typeface="+mn-lt"/>
                <a:cs typeface="Arial" panose="020B0604020202020204" pitchFamily="34" charset="0"/>
              </a:rPr>
              <a:t>ИНФОРМАЦИОННА КАМПАНИЯ ЗА НАЧИНА НА ГЛАСУВАНЕ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55999"/>
            <a:ext cx="9144000" cy="1655762"/>
          </a:xfrm>
        </p:spPr>
        <p:txBody>
          <a:bodyPr/>
          <a:lstStyle/>
          <a:p>
            <a:r>
              <a:rPr lang="bg-BG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РОСИЦА МАТЕВА</a:t>
            </a:r>
          </a:p>
          <a:p>
            <a:r>
              <a:rPr lang="bg-BG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ЧЛЕН НА ЦИК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35709"/>
            <a:ext cx="6096000" cy="212436"/>
          </a:xfrm>
          <a:prstGeom prst="rect">
            <a:avLst/>
          </a:prstGeom>
          <a:solidFill>
            <a:srgbClr val="01A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5" name="Rectangle 4"/>
          <p:cNvSpPr/>
          <p:nvPr/>
        </p:nvSpPr>
        <p:spPr>
          <a:xfrm>
            <a:off x="6096000" y="535709"/>
            <a:ext cx="6096000" cy="212436"/>
          </a:xfrm>
          <a:prstGeom prst="rect">
            <a:avLst/>
          </a:prstGeom>
          <a:solidFill>
            <a:srgbClr val="F4A1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" name="TextBox 6"/>
          <p:cNvSpPr txBox="1"/>
          <p:nvPr/>
        </p:nvSpPr>
        <p:spPr>
          <a:xfrm>
            <a:off x="265471" y="5611761"/>
            <a:ext cx="11543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ЦЕНТРАЛНА ИЗБИРАТЕЛНА КОМИСИЯ</a:t>
            </a:r>
          </a:p>
          <a:p>
            <a:pPr algn="ctr"/>
            <a:r>
              <a:rPr lang="bg-B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Следете актуална информация на </a:t>
            </a:r>
            <a:r>
              <a:rPr lang="en-US" b="1" dirty="0">
                <a:solidFill>
                  <a:srgbClr val="01A7B2"/>
                </a:solidFill>
              </a:rPr>
              <a:t>www.cik.bg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bg-B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и </a:t>
            </a:r>
            <a:r>
              <a:rPr lang="en-US" b="1" dirty="0">
                <a:solidFill>
                  <a:srgbClr val="01A7B2"/>
                </a:solidFill>
              </a:rPr>
              <a:t>www.facebook.com/cik.bg</a:t>
            </a:r>
            <a:endParaRPr lang="bg-BG" b="1" dirty="0">
              <a:solidFill>
                <a:srgbClr val="01A7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090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anual Input 3"/>
          <p:cNvSpPr/>
          <p:nvPr/>
        </p:nvSpPr>
        <p:spPr>
          <a:xfrm rot="10800000">
            <a:off x="0" y="0"/>
            <a:ext cx="12192000" cy="1219200"/>
          </a:xfrm>
          <a:prstGeom prst="flowChartManualInput">
            <a:avLst/>
          </a:prstGeom>
          <a:solidFill>
            <a:srgbClr val="F4A1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607578"/>
            <a:ext cx="10501745" cy="435133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Clr>
                <a:srgbClr val="F4A11B"/>
              </a:buClr>
            </a:pPr>
            <a:r>
              <a:rPr lang="bg-BG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Всички информационно-разяснителни материали могат да се използват свободно от медиите, общинските администрации, областните администрации</a:t>
            </a:r>
          </a:p>
          <a:p>
            <a:pPr>
              <a:spcAft>
                <a:spcPts val="1200"/>
              </a:spcAft>
              <a:buClr>
                <a:srgbClr val="F4A11B"/>
              </a:buClr>
            </a:pPr>
            <a:r>
              <a:rPr lang="bg-BG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Всички материали са качени на интернет страницата на ЦИК със свободен достъп</a:t>
            </a:r>
          </a:p>
          <a:p>
            <a:pPr>
              <a:spcAft>
                <a:spcPts val="1200"/>
              </a:spcAft>
              <a:buClr>
                <a:srgbClr val="F4A11B"/>
              </a:buClr>
            </a:pPr>
            <a:r>
              <a:rPr lang="bg-BG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Ако някой желае може да се включи в кампанията и да ги ползва напълно безплатно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9381" y="147485"/>
            <a:ext cx="11770553" cy="983226"/>
          </a:xfrm>
        </p:spPr>
        <p:txBody>
          <a:bodyPr>
            <a:normAutofit/>
          </a:bodyPr>
          <a:lstStyle/>
          <a:p>
            <a:r>
              <a:rPr lang="bg-BG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КАКВИ УСЛОВИЯ МОГАТ ДА СЕ ПОЛЗВАТ МАТЕРИАЛИТЕ</a:t>
            </a:r>
          </a:p>
        </p:txBody>
      </p:sp>
    </p:spTree>
    <p:extLst>
      <p:ext uri="{BB962C8B-B14F-4D97-AF65-F5344CB8AC3E}">
        <p14:creationId xmlns:p14="http://schemas.microsoft.com/office/powerpoint/2010/main" val="308173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426" y="1745671"/>
            <a:ext cx="11677147" cy="1016145"/>
          </a:xfrm>
        </p:spPr>
        <p:txBody>
          <a:bodyPr>
            <a:normAutofit/>
          </a:bodyPr>
          <a:lstStyle/>
          <a:p>
            <a:r>
              <a:rPr lang="bg-BG" b="1" dirty="0">
                <a:solidFill>
                  <a:srgbClr val="01A7B2"/>
                </a:solidFill>
                <a:latin typeface="+mn-lt"/>
                <a:cs typeface="Arial" panose="020B0604020202020204" pitchFamily="34" charset="0"/>
              </a:rPr>
              <a:t>БЛАГОДАРЯ ВИ ЗА ВНИМАНИЕТО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55999"/>
            <a:ext cx="9144000" cy="1655762"/>
          </a:xfrm>
        </p:spPr>
        <p:txBody>
          <a:bodyPr/>
          <a:lstStyle/>
          <a:p>
            <a:r>
              <a:rPr lang="bg-BG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РОСИЦА МАТЕВА</a:t>
            </a:r>
          </a:p>
          <a:p>
            <a:r>
              <a:rPr lang="bg-BG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ЧЛЕН НА ЦИК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35709"/>
            <a:ext cx="6096000" cy="212436"/>
          </a:xfrm>
          <a:prstGeom prst="rect">
            <a:avLst/>
          </a:prstGeom>
          <a:solidFill>
            <a:srgbClr val="01A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5" name="Rectangle 4"/>
          <p:cNvSpPr/>
          <p:nvPr/>
        </p:nvSpPr>
        <p:spPr>
          <a:xfrm>
            <a:off x="6096000" y="535709"/>
            <a:ext cx="6096000" cy="212436"/>
          </a:xfrm>
          <a:prstGeom prst="rect">
            <a:avLst/>
          </a:prstGeom>
          <a:solidFill>
            <a:srgbClr val="F4A1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" name="TextBox 6"/>
          <p:cNvSpPr txBox="1"/>
          <p:nvPr/>
        </p:nvSpPr>
        <p:spPr>
          <a:xfrm>
            <a:off x="265471" y="5611761"/>
            <a:ext cx="11543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ЦЕНТРАЛНА ИЗБИРАТЕЛНА КОМИСИЯ</a:t>
            </a:r>
          </a:p>
          <a:p>
            <a:pPr algn="ctr"/>
            <a:r>
              <a:rPr lang="bg-B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Следете актуална информация на </a:t>
            </a:r>
            <a:r>
              <a:rPr lang="en-US" b="1" dirty="0">
                <a:solidFill>
                  <a:srgbClr val="01A7B2"/>
                </a:solidFill>
              </a:rPr>
              <a:t>www.cik.bg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bg-B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и </a:t>
            </a:r>
            <a:r>
              <a:rPr lang="en-US" b="1" dirty="0">
                <a:solidFill>
                  <a:srgbClr val="01A7B2"/>
                </a:solidFill>
              </a:rPr>
              <a:t>www.facebook.com/cik.bg</a:t>
            </a:r>
            <a:endParaRPr lang="bg-BG" b="1" dirty="0">
              <a:solidFill>
                <a:srgbClr val="01A7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598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397" y="1425681"/>
            <a:ext cx="11888530" cy="1502869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F4A11B"/>
              </a:buClr>
            </a:pPr>
            <a:r>
              <a:rPr lang="bg-BG" sz="2400" b="1" dirty="0">
                <a:solidFill>
                  <a:srgbClr val="F4A11B"/>
                </a:solidFill>
              </a:rPr>
              <a:t>Брошура за начина на гласуване в изборите за президент и вицепрезидент на републиката</a:t>
            </a:r>
          </a:p>
          <a:p>
            <a:pPr>
              <a:buClr>
                <a:srgbClr val="F4A11B"/>
              </a:buClr>
            </a:pPr>
            <a:r>
              <a:rPr lang="bg-BG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Отпечатана в </a:t>
            </a:r>
            <a:r>
              <a:rPr lang="bg-BG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r>
            <a:r>
              <a:rPr lang="bg-BG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 </a:t>
            </a:r>
            <a:r>
              <a:rPr lang="bg-BG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000 броя </a:t>
            </a:r>
          </a:p>
          <a:p>
            <a:pPr>
              <a:buClr>
                <a:srgbClr val="F4A11B"/>
              </a:buClr>
            </a:pPr>
            <a:r>
              <a:rPr lang="bg-BG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Разпространява се чрез Български пощи, териториалните структури на НАП, НОИ, НЗОК, МВР, Агенция по заетостта, Областните управи и Общините. </a:t>
            </a:r>
          </a:p>
        </p:txBody>
      </p:sp>
      <p:sp>
        <p:nvSpPr>
          <p:cNvPr id="4" name="Flowchart: Manual Input 3"/>
          <p:cNvSpPr/>
          <p:nvPr/>
        </p:nvSpPr>
        <p:spPr>
          <a:xfrm rot="10800000">
            <a:off x="0" y="0"/>
            <a:ext cx="12192000" cy="1278194"/>
          </a:xfrm>
          <a:prstGeom prst="flowChartManualInput">
            <a:avLst/>
          </a:prstGeom>
          <a:solidFill>
            <a:srgbClr val="F4A1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47485"/>
            <a:ext cx="10515600" cy="983226"/>
          </a:xfrm>
        </p:spPr>
        <p:txBody>
          <a:bodyPr>
            <a:normAutofit/>
          </a:bodyPr>
          <a:lstStyle/>
          <a:p>
            <a:r>
              <a:rPr lang="bg-BG" sz="36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ПЕЧАТНИ МАТЕРИАЛИ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216" y="2928550"/>
            <a:ext cx="7833766" cy="16274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216" y="4952101"/>
            <a:ext cx="7833766" cy="16274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9206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anual Input 3"/>
          <p:cNvSpPr/>
          <p:nvPr/>
        </p:nvSpPr>
        <p:spPr>
          <a:xfrm rot="10800000">
            <a:off x="0" y="0"/>
            <a:ext cx="12192000" cy="1278194"/>
          </a:xfrm>
          <a:prstGeom prst="flowChartManualInput">
            <a:avLst/>
          </a:prstGeom>
          <a:solidFill>
            <a:srgbClr val="F4A1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47485"/>
            <a:ext cx="10515600" cy="983226"/>
          </a:xfrm>
        </p:spPr>
        <p:txBody>
          <a:bodyPr>
            <a:normAutofit/>
          </a:bodyPr>
          <a:lstStyle/>
          <a:p>
            <a:r>
              <a:rPr lang="bg-BG" sz="36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ПЕЧАТНИ МАТЕРИАЛИ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733" y="3037491"/>
            <a:ext cx="7832534" cy="1627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733" y="4951018"/>
            <a:ext cx="7832534" cy="1627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83397" y="1425681"/>
            <a:ext cx="11888530" cy="150286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4A11B"/>
              </a:buClr>
            </a:pPr>
            <a:r>
              <a:rPr lang="bg-BG" sz="2200" b="1" dirty="0">
                <a:solidFill>
                  <a:srgbClr val="F4A11B"/>
                </a:solidFill>
              </a:rPr>
              <a:t>Брошура за начина на гласуване в националния референдум</a:t>
            </a:r>
          </a:p>
          <a:p>
            <a:pPr>
              <a:buClr>
                <a:srgbClr val="F4A11B"/>
              </a:buClr>
            </a:pPr>
            <a:r>
              <a:rPr lang="bg-BG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Отпечатана в </a:t>
            </a:r>
            <a:r>
              <a:rPr lang="bg-BG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r>
            <a:r>
              <a:rPr lang="bg-BG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 </a:t>
            </a:r>
            <a:r>
              <a:rPr lang="bg-BG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000 броя </a:t>
            </a:r>
          </a:p>
          <a:p>
            <a:pPr>
              <a:buClr>
                <a:srgbClr val="F4A11B"/>
              </a:buClr>
            </a:pPr>
            <a:r>
              <a:rPr lang="bg-BG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Разпространява се чрез Български пощи, териториалните структури на НАП, НОИ, НЗОК, МВР, Агенция по заетостта, Областните управи и Общините. </a:t>
            </a:r>
          </a:p>
        </p:txBody>
      </p:sp>
    </p:spTree>
    <p:extLst>
      <p:ext uri="{BB962C8B-B14F-4D97-AF65-F5344CB8AC3E}">
        <p14:creationId xmlns:p14="http://schemas.microsoft.com/office/powerpoint/2010/main" val="2566566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7236" y="1425681"/>
            <a:ext cx="6288789" cy="2314960"/>
          </a:xfrm>
        </p:spPr>
        <p:txBody>
          <a:bodyPr>
            <a:normAutofit/>
          </a:bodyPr>
          <a:lstStyle/>
          <a:p>
            <a:pPr>
              <a:buClr>
                <a:srgbClr val="F4A11B"/>
              </a:buClr>
            </a:pPr>
            <a:r>
              <a:rPr lang="bg-BG" sz="2200" b="1" dirty="0">
                <a:solidFill>
                  <a:srgbClr val="F4A11B"/>
                </a:solidFill>
              </a:rPr>
              <a:t>Брошура за начина на гласуване на ученици и студенти </a:t>
            </a:r>
          </a:p>
          <a:p>
            <a:pPr>
              <a:buClr>
                <a:srgbClr val="F4A11B"/>
              </a:buClr>
            </a:pPr>
            <a:r>
              <a:rPr lang="bg-BG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Разпространява се чрез МОН и онлайн до всички висши учебни заведения </a:t>
            </a:r>
          </a:p>
        </p:txBody>
      </p:sp>
      <p:sp>
        <p:nvSpPr>
          <p:cNvPr id="4" name="Flowchart: Manual Input 3"/>
          <p:cNvSpPr/>
          <p:nvPr/>
        </p:nvSpPr>
        <p:spPr>
          <a:xfrm rot="10800000">
            <a:off x="0" y="0"/>
            <a:ext cx="12192000" cy="1278194"/>
          </a:xfrm>
          <a:prstGeom prst="flowChartManualInput">
            <a:avLst/>
          </a:prstGeom>
          <a:solidFill>
            <a:srgbClr val="F4A1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47485"/>
            <a:ext cx="10515600" cy="983226"/>
          </a:xfrm>
        </p:spPr>
        <p:txBody>
          <a:bodyPr>
            <a:normAutofit/>
          </a:bodyPr>
          <a:lstStyle/>
          <a:p>
            <a:r>
              <a:rPr lang="bg-BG" sz="36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ПЕЧАТНИ МАТЕРИАЛИ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309" y="1425681"/>
            <a:ext cx="3740727" cy="52603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4922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8073" y="1425681"/>
            <a:ext cx="3693371" cy="5216909"/>
          </a:xfrm>
        </p:spPr>
        <p:txBody>
          <a:bodyPr>
            <a:normAutofit/>
          </a:bodyPr>
          <a:lstStyle/>
          <a:p>
            <a:pPr>
              <a:buClr>
                <a:srgbClr val="F4A11B"/>
              </a:buClr>
            </a:pPr>
            <a:r>
              <a:rPr lang="bg-BG" sz="2200" b="1" dirty="0">
                <a:solidFill>
                  <a:srgbClr val="F4A11B"/>
                </a:solidFill>
              </a:rPr>
              <a:t>Брошура за начина на гласуване на българските граждани в чужбина</a:t>
            </a:r>
          </a:p>
          <a:p>
            <a:pPr>
              <a:buClr>
                <a:srgbClr val="F4A11B"/>
              </a:buClr>
            </a:pPr>
            <a:r>
              <a:rPr lang="bg-BG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Разпространява се онлайн чрез Агенция за българите в чужбина, МВнР, обществените съвети на българите в чужбина</a:t>
            </a:r>
          </a:p>
        </p:txBody>
      </p:sp>
      <p:sp>
        <p:nvSpPr>
          <p:cNvPr id="4" name="Flowchart: Manual Input 3"/>
          <p:cNvSpPr/>
          <p:nvPr/>
        </p:nvSpPr>
        <p:spPr>
          <a:xfrm rot="10800000">
            <a:off x="0" y="0"/>
            <a:ext cx="12192000" cy="1278194"/>
          </a:xfrm>
          <a:prstGeom prst="flowChartManualInput">
            <a:avLst/>
          </a:prstGeom>
          <a:solidFill>
            <a:srgbClr val="F4A1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47485"/>
            <a:ext cx="10515600" cy="983226"/>
          </a:xfrm>
        </p:spPr>
        <p:txBody>
          <a:bodyPr>
            <a:normAutofit/>
          </a:bodyPr>
          <a:lstStyle/>
          <a:p>
            <a:r>
              <a:rPr lang="bg-BG" sz="36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ПЕЧАТНИ МАТЕРИАЛИ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25681"/>
            <a:ext cx="7072161" cy="49997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7087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6618" y="1425680"/>
            <a:ext cx="3554826" cy="5221283"/>
          </a:xfrm>
        </p:spPr>
        <p:txBody>
          <a:bodyPr>
            <a:normAutofit/>
          </a:bodyPr>
          <a:lstStyle/>
          <a:p>
            <a:pPr>
              <a:buClr>
                <a:srgbClr val="F4A11B"/>
              </a:buClr>
            </a:pPr>
            <a:r>
              <a:rPr lang="bg-BG" sz="2200" b="1" dirty="0">
                <a:solidFill>
                  <a:srgbClr val="F4A11B"/>
                </a:solidFill>
              </a:rPr>
              <a:t>Информационно табло за начина на гласуване в изборите за президент и вицепрезидент на републиката и националния референдум</a:t>
            </a:r>
          </a:p>
          <a:p>
            <a:pPr>
              <a:buClr>
                <a:srgbClr val="F4A11B"/>
              </a:buClr>
            </a:pPr>
            <a:r>
              <a:rPr lang="bg-BG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Разпространява се чрез Български пощи, териториалните структури на НАП, НОИ, НЗОК, МВР, Агенция по заетостта, Областните управи и Общините.</a:t>
            </a:r>
          </a:p>
        </p:txBody>
      </p:sp>
      <p:sp>
        <p:nvSpPr>
          <p:cNvPr id="4" name="Flowchart: Manual Input 3"/>
          <p:cNvSpPr/>
          <p:nvPr/>
        </p:nvSpPr>
        <p:spPr>
          <a:xfrm rot="10800000">
            <a:off x="0" y="0"/>
            <a:ext cx="12192000" cy="1278194"/>
          </a:xfrm>
          <a:prstGeom prst="flowChartManualInput">
            <a:avLst/>
          </a:prstGeom>
          <a:solidFill>
            <a:srgbClr val="F4A1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47485"/>
            <a:ext cx="10515600" cy="983226"/>
          </a:xfrm>
        </p:spPr>
        <p:txBody>
          <a:bodyPr>
            <a:normAutofit/>
          </a:bodyPr>
          <a:lstStyle/>
          <a:p>
            <a:r>
              <a:rPr lang="bg-BG" sz="36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ПЕЧАТНИ МАТЕРИАЛИ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50" y="1425681"/>
            <a:ext cx="7291905" cy="52212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5579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anual Input 3"/>
          <p:cNvSpPr/>
          <p:nvPr/>
        </p:nvSpPr>
        <p:spPr>
          <a:xfrm rot="10800000">
            <a:off x="0" y="0"/>
            <a:ext cx="12192000" cy="1219200"/>
          </a:xfrm>
          <a:prstGeom prst="flowChartManualInput">
            <a:avLst/>
          </a:prstGeom>
          <a:solidFill>
            <a:srgbClr val="01A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468582"/>
            <a:ext cx="10515600" cy="51908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Изработени са </a:t>
            </a:r>
            <a:r>
              <a:rPr lang="bg-BG" sz="2400" b="1" dirty="0">
                <a:solidFill>
                  <a:srgbClr val="01A7B2"/>
                </a:solidFill>
              </a:rPr>
              <a:t>5 вида </a:t>
            </a:r>
            <a:r>
              <a:rPr lang="bg-BG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клипове:</a:t>
            </a:r>
          </a:p>
          <a:p>
            <a:pPr>
              <a:buClr>
                <a:srgbClr val="01A7B2"/>
              </a:buClr>
            </a:pPr>
            <a:r>
              <a:rPr lang="bg-BG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информационен – </a:t>
            </a:r>
            <a:r>
              <a:rPr lang="bg-BG" sz="2400" b="1" dirty="0">
                <a:solidFill>
                  <a:srgbClr val="01A7B2"/>
                </a:solidFill>
              </a:rPr>
              <a:t>кой има право да гласува в изборите за президент и вицепрезидент на републиката</a:t>
            </a:r>
          </a:p>
          <a:p>
            <a:pPr>
              <a:buClr>
                <a:srgbClr val="01A7B2"/>
              </a:buClr>
            </a:pPr>
            <a:r>
              <a:rPr lang="bg-BG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информационен – </a:t>
            </a:r>
            <a:r>
              <a:rPr lang="bg-BG" sz="2400" b="1" dirty="0">
                <a:solidFill>
                  <a:srgbClr val="01A7B2"/>
                </a:solidFill>
              </a:rPr>
              <a:t>кой има право да гласува в националния референдум</a:t>
            </a:r>
          </a:p>
          <a:p>
            <a:pPr>
              <a:buClr>
                <a:srgbClr val="01A7B2"/>
              </a:buClr>
            </a:pPr>
            <a:r>
              <a:rPr lang="bg-BG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информационен за </a:t>
            </a:r>
            <a:r>
              <a:rPr lang="bg-BG" sz="2400" b="1" dirty="0">
                <a:solidFill>
                  <a:srgbClr val="01A7B2"/>
                </a:solidFill>
              </a:rPr>
              <a:t>правата на хората с увреждания</a:t>
            </a:r>
          </a:p>
          <a:p>
            <a:pPr>
              <a:buClr>
                <a:srgbClr val="01A7B2"/>
              </a:buClr>
            </a:pPr>
            <a:r>
              <a:rPr lang="bg-BG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информационен – за </a:t>
            </a:r>
            <a:r>
              <a:rPr lang="bg-BG" sz="2400" b="1" dirty="0">
                <a:solidFill>
                  <a:srgbClr val="01A7B2"/>
                </a:solidFill>
              </a:rPr>
              <a:t>начина на гласуване с бюлетината за президентските избори</a:t>
            </a:r>
          </a:p>
          <a:p>
            <a:pPr>
              <a:buClr>
                <a:srgbClr val="01A7B2"/>
              </a:buClr>
            </a:pPr>
            <a:r>
              <a:rPr lang="bg-BG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информационен – за </a:t>
            </a:r>
            <a:r>
              <a:rPr lang="bg-BG" sz="2400" b="1" dirty="0">
                <a:solidFill>
                  <a:srgbClr val="01A7B2"/>
                </a:solidFill>
              </a:rPr>
              <a:t>начина на гласуване с бюлетината в националния референдум</a:t>
            </a:r>
          </a:p>
          <a:p>
            <a:pPr marL="0" indent="0">
              <a:buNone/>
            </a:pPr>
            <a:r>
              <a:rPr lang="bg-BG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Всички клипове се излъчват по ефирните телевизии – БНТ, БТВ и НОВА ТВ.</a:t>
            </a:r>
          </a:p>
          <a:p>
            <a:pPr marL="0" indent="0">
              <a:buNone/>
            </a:pPr>
            <a:r>
              <a:rPr lang="bg-BG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Качени са на интернет страницата на ЦИК и може да се излъчват безплатно от всички медии.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47485"/>
            <a:ext cx="10515600" cy="983226"/>
          </a:xfrm>
        </p:spPr>
        <p:txBody>
          <a:bodyPr>
            <a:normAutofit/>
          </a:bodyPr>
          <a:lstStyle/>
          <a:p>
            <a:r>
              <a:rPr lang="bg-BG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ВИДЕО КЛИПОВЕ</a:t>
            </a:r>
          </a:p>
        </p:txBody>
      </p:sp>
    </p:spTree>
    <p:extLst>
      <p:ext uri="{BB962C8B-B14F-4D97-AF65-F5344CB8AC3E}">
        <p14:creationId xmlns:p14="http://schemas.microsoft.com/office/powerpoint/2010/main" val="289145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anual Input 3"/>
          <p:cNvSpPr/>
          <p:nvPr/>
        </p:nvSpPr>
        <p:spPr>
          <a:xfrm rot="10800000">
            <a:off x="0" y="0"/>
            <a:ext cx="12192000" cy="1219200"/>
          </a:xfrm>
          <a:prstGeom prst="flowChartManualInput">
            <a:avLst/>
          </a:prstGeom>
          <a:solidFill>
            <a:srgbClr val="F4A1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47485"/>
            <a:ext cx="10515600" cy="983226"/>
          </a:xfrm>
        </p:spPr>
        <p:txBody>
          <a:bodyPr>
            <a:normAutofit/>
          </a:bodyPr>
          <a:lstStyle/>
          <a:p>
            <a:r>
              <a:rPr lang="bg-BG" sz="36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НАЧИН НА ГЛАСУВАНЕ С БЮЛЕТИНИТЕ</a:t>
            </a:r>
          </a:p>
        </p:txBody>
      </p:sp>
      <p:pic>
        <p:nvPicPr>
          <p:cNvPr id="1026" name="Picture 2" descr="C:\Users\Cvetomira.Zhekova\Downloads\PV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1368121"/>
            <a:ext cx="9544047" cy="536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25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anual Input 3"/>
          <p:cNvSpPr/>
          <p:nvPr/>
        </p:nvSpPr>
        <p:spPr>
          <a:xfrm rot="10800000">
            <a:off x="0" y="0"/>
            <a:ext cx="12192000" cy="1219200"/>
          </a:xfrm>
          <a:prstGeom prst="flowChartManualInput">
            <a:avLst/>
          </a:prstGeom>
          <a:solidFill>
            <a:srgbClr val="01A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47485"/>
            <a:ext cx="10515600" cy="983226"/>
          </a:xfrm>
        </p:spPr>
        <p:txBody>
          <a:bodyPr>
            <a:normAutofit/>
          </a:bodyPr>
          <a:lstStyle/>
          <a:p>
            <a:r>
              <a:rPr lang="bg-BG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НАЧИН НА ГЛАСУВАНЕ С БЮЛЕТИНИТЕ</a:t>
            </a:r>
          </a:p>
        </p:txBody>
      </p:sp>
      <p:pic>
        <p:nvPicPr>
          <p:cNvPr id="2050" name="Picture 2" descr="C:\Users\Cvetomira.Zhekova\Downloads\N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1409698"/>
            <a:ext cx="9397786" cy="528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58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383</Words>
  <Application>Microsoft Office PowerPoint</Application>
  <PresentationFormat>Custom</PresentationFormat>
  <Paragraphs>42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ИНФОРМАЦИОННА КАМПАНИЯ ЗА НАЧИНА НА ГЛАСУВАНЕ</vt:lpstr>
      <vt:lpstr>ПЕЧАТНИ МАТЕРИАЛИ</vt:lpstr>
      <vt:lpstr>ПЕЧАТНИ МАТЕРИАЛИ</vt:lpstr>
      <vt:lpstr>ПЕЧАТНИ МАТЕРИАЛИ</vt:lpstr>
      <vt:lpstr>ПЕЧАТНИ МАТЕРИАЛИ</vt:lpstr>
      <vt:lpstr>ПЕЧАТНИ МАТЕРИАЛИ</vt:lpstr>
      <vt:lpstr>ВИДЕО КЛИПОВЕ</vt:lpstr>
      <vt:lpstr>НАЧИН НА ГЛАСУВАНЕ С БЮЛЕТИНИТЕ</vt:lpstr>
      <vt:lpstr>НАЧИН НА ГЛАСУВАНЕ С БЮЛЕТИНИТЕ</vt:lpstr>
      <vt:lpstr>ПРИ КАКВИ УСЛОВИЯ МОГАТ ДА СЕ ПОЛЗВАТ МАТЕРИАЛИТЕ</vt:lpstr>
      <vt:lpstr>БЛАГОДАРЯ ВИ ЗА ВНИМАНИЕТО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Teodora Veleva</dc:creator>
  <cp:lastModifiedBy>Cvetomira.Zhekova</cp:lastModifiedBy>
  <cp:revision>31</cp:revision>
  <dcterms:created xsi:type="dcterms:W3CDTF">2016-10-15T13:43:57Z</dcterms:created>
  <dcterms:modified xsi:type="dcterms:W3CDTF">2016-10-27T07:47:31Z</dcterms:modified>
</cp:coreProperties>
</file>