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0" r:id="rId3"/>
    <p:sldId id="266" r:id="rId4"/>
    <p:sldId id="268" r:id="rId5"/>
    <p:sldId id="269" r:id="rId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A11B"/>
    <a:srgbClr val="01A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3692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6675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535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669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441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8968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240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61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4885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36345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4079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AA10D-09AF-48C4-B8D3-B42377AD6A96}" type="datetimeFigureOut">
              <a:rPr lang="bg-BG" smtClean="0"/>
              <a:t>21.10.2016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A7176-E818-4410-BCA4-586810BF9E2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5866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163" y="1122363"/>
            <a:ext cx="10446327" cy="2387600"/>
          </a:xfrm>
        </p:spPr>
        <p:txBody>
          <a:bodyPr>
            <a:normAutofit/>
          </a:bodyPr>
          <a:lstStyle/>
          <a:p>
            <a: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  <a:t>КАК ПРОТИЧА </a:t>
            </a:r>
            <a:b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</a:br>
            <a: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  <a:t>ИЗБОРНИЯ ДЕН В ЧУЖБИНА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55999"/>
            <a:ext cx="9144000" cy="1655762"/>
          </a:xfrm>
        </p:spPr>
        <p:txBody>
          <a:bodyPr/>
          <a:lstStyle/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ЙОРДАНКА ГАНЧЕВА</a:t>
            </a:r>
          </a:p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ЧЛЕН НА ЦИК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35709"/>
            <a:ext cx="6096000" cy="212436"/>
          </a:xfrm>
          <a:prstGeom prst="rec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5" name="Rectangle 4"/>
          <p:cNvSpPr/>
          <p:nvPr/>
        </p:nvSpPr>
        <p:spPr>
          <a:xfrm>
            <a:off x="6096000" y="535709"/>
            <a:ext cx="6096000" cy="212436"/>
          </a:xfrm>
          <a:prstGeom prst="rec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7" name="TextBox 6"/>
          <p:cNvSpPr txBox="1"/>
          <p:nvPr/>
        </p:nvSpPr>
        <p:spPr>
          <a:xfrm>
            <a:off x="265471" y="5611761"/>
            <a:ext cx="11543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ЦЕНТРАЛНА ИЗБИРАТЕЛНА КОМИСИЯ</a:t>
            </a:r>
          </a:p>
          <a:p>
            <a:pPr algn="ctr"/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Следете актуална информация на </a:t>
            </a:r>
            <a:r>
              <a:rPr lang="en-US" b="1" dirty="0">
                <a:solidFill>
                  <a:srgbClr val="01A7B2"/>
                </a:solidFill>
              </a:rPr>
              <a:t>www.cik.bg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</a:t>
            </a:r>
            <a:r>
              <a:rPr lang="en-US" b="1" dirty="0">
                <a:solidFill>
                  <a:srgbClr val="01A7B2"/>
                </a:solidFill>
              </a:rPr>
              <a:t>www.facebook.com/cik.bg</a:t>
            </a:r>
            <a:endParaRPr lang="bg-BG" b="1" dirty="0">
              <a:solidFill>
                <a:srgbClr val="01A7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67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684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Списъците за гласуване извън страната се изготвят от ръководителите на ДКП</a:t>
            </a: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 тях са включени лицата, които са с потвърдени заявления за гласуване извън страната</a:t>
            </a: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Всички избиратели, които на 6 ноември 2016 г. се намират извън страната, имат право да гласуват в удобна за тях избирателна секция, независимо дали са подали заявление за гласуване извън страната, включително и тези, които са в списъка с непотвърдените заявления, съгласно публикувания списък на страницата на ЦИК</a:t>
            </a: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Местата  и броят на избирателните секции извън страната са публикувани на </a:t>
            </a:r>
            <a:r>
              <a:rPr lang="en-US" sz="2400" b="1" dirty="0">
                <a:solidFill>
                  <a:srgbClr val="01A7B2"/>
                </a:solidFill>
              </a:rPr>
              <a:t>www.cik.bg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 раздели: </a:t>
            </a:r>
            <a:r>
              <a:rPr lang="bg-BG" sz="2400" b="1" dirty="0">
                <a:solidFill>
                  <a:srgbClr val="F4A11B"/>
                </a:solidFill>
              </a:rPr>
              <a:t>ИЗБОРИ ЗА ПРЕЗИДЕНТ И ВИЦЕПРЕЗИДЕНТ НА РЕПУБЛИКАТА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и </a:t>
            </a:r>
            <a:r>
              <a:rPr lang="bg-BG" sz="2400" b="1" dirty="0">
                <a:solidFill>
                  <a:srgbClr val="F4A11B"/>
                </a:solidFill>
              </a:rPr>
              <a:t>НАЦИОНАЛЕН РЕФЕРЕНДУМ</a:t>
            </a:r>
            <a:r>
              <a:rPr lang="en-US" sz="2400" b="1" dirty="0">
                <a:solidFill>
                  <a:srgbClr val="F4A11B"/>
                </a:solidFill>
              </a:rPr>
              <a:t> 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 подраздели </a:t>
            </a:r>
            <a:r>
              <a:rPr lang="bg-BG" sz="2400" b="1" dirty="0">
                <a:solidFill>
                  <a:srgbClr val="F4A11B"/>
                </a:solidFill>
              </a:rPr>
              <a:t>ГЛАСУВАНЕ ИЗВЪН СТРАНАТА – 307 секции в 7</a:t>
            </a:r>
            <a:r>
              <a:rPr lang="en-US" sz="2400" b="1" dirty="0">
                <a:solidFill>
                  <a:srgbClr val="F4A11B"/>
                </a:solidFill>
              </a:rPr>
              <a:t>1</a:t>
            </a:r>
            <a:r>
              <a:rPr lang="bg-BG" sz="2400" b="1" dirty="0">
                <a:solidFill>
                  <a:srgbClr val="F4A11B"/>
                </a:solidFill>
              </a:rPr>
              <a:t> държави</a:t>
            </a:r>
            <a:endParaRPr lang="en-US" sz="2400" b="1" dirty="0">
              <a:solidFill>
                <a:srgbClr val="F4A11B"/>
              </a:solidFill>
            </a:endParaRPr>
          </a:p>
          <a:p>
            <a:pPr>
              <a:spcAft>
                <a:spcPts val="1200"/>
              </a:spcAft>
              <a:buClr>
                <a:srgbClr val="F4A11B"/>
              </a:buClr>
            </a:pPr>
            <a:r>
              <a:rPr lang="bg-BG" sz="2400" b="1" dirty="0">
                <a:solidFill>
                  <a:srgbClr val="F4A11B"/>
                </a:solidFill>
              </a:rPr>
              <a:t>Точните адреси на секции в чужбина са публикувани на интернет страницата на МВнР </a:t>
            </a:r>
            <a:r>
              <a:rPr lang="en-US" sz="2400" b="1" dirty="0">
                <a:solidFill>
                  <a:srgbClr val="F4A11B"/>
                </a:solidFill>
              </a:rPr>
              <a:t>http://www.mfa.bg/205/vote_places</a:t>
            </a:r>
            <a:endParaRPr lang="bg-BG" sz="2400" b="1" dirty="0">
              <a:solidFill>
                <a:srgbClr val="F4A11B"/>
              </a:solidFill>
            </a:endParaRP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78194"/>
          </a:xfrm>
          <a:prstGeom prst="flowChartManualInpu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СПИСЪЦИ ЗА ГЛАСУВАНЕ</a:t>
            </a:r>
          </a:p>
        </p:txBody>
      </p:sp>
    </p:spTree>
    <p:extLst>
      <p:ext uri="{BB962C8B-B14F-4D97-AF65-F5344CB8AC3E}">
        <p14:creationId xmlns:p14="http://schemas.microsoft.com/office/powerpoint/2010/main" val="375831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78195"/>
            <a:ext cx="12192000" cy="566144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Изборният ден/денят на референдума в чужбина започва в </a:t>
            </a:r>
            <a:r>
              <a:rPr lang="bg-BG" sz="2400" b="1" dirty="0">
                <a:solidFill>
                  <a:srgbClr val="01A7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07:00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sz="2400" b="1" dirty="0">
                <a:solidFill>
                  <a:srgbClr val="01A7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часа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местно време и приключва в </a:t>
            </a:r>
            <a:r>
              <a:rPr lang="bg-BG" sz="2400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20:00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sz="2400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часа</a:t>
            </a: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sz="2400" b="1" dirty="0">
                <a:solidFill>
                  <a:srgbClr val="F4A1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местно време</a:t>
            </a:r>
            <a:endParaRPr 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0"/>
              </a:spcBef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Избирателят/гласоподавателят трябва да предостави валиден документ за самоличност – лична  карта, паспорт, военна книжка. </a:t>
            </a:r>
          </a:p>
          <a:p>
            <a:pPr>
              <a:spcBef>
                <a:spcPts val="0"/>
              </a:spcBef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Избирателят/гласоподавателят трябва да каже името си, да подаде документа за самоличност на член на комисията </a:t>
            </a:r>
          </a:p>
          <a:p>
            <a:pPr>
              <a:spcBef>
                <a:spcPts val="0"/>
              </a:spcBef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Избирателят/гласоподавателят трябва да попълни декларация, че не е и няма да гласува на друго място. Декларацията е по образец (Приложение № 22-ПВР/НР), предоставена от СИК за изборите за президент и вицепрезидент на републиката и за националния референдум.  </a:t>
            </a:r>
          </a:p>
          <a:p>
            <a:pPr>
              <a:spcBef>
                <a:spcPts val="0"/>
              </a:spcBef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Член на СИК проверява дали името фигурира в предварително изготвения избирателен списък по чл.31, ал.1 за гласуване в изборите и в референдума. В случай, че не е – СИК дописва данните  в съответния списък.  </a:t>
            </a:r>
          </a:p>
          <a:p>
            <a:pPr>
              <a:spcBef>
                <a:spcPts val="0"/>
              </a:spcBef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 случай, че в деня на произвеждане на изборите и националния референдум      български гражданин се е прибрал в България може да гласува в секцията по постоянния си адрес по лична карта</a:t>
            </a:r>
          </a:p>
          <a:p>
            <a:pPr>
              <a:buClr>
                <a:srgbClr val="01A7B2"/>
              </a:buClr>
            </a:pPr>
            <a:endParaRPr lang="bg-BG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78194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ГЛАСУВАТ ИЗБИРАТЕЛИТЕ ИЗВЪН СТРАНАТА</a:t>
            </a:r>
          </a:p>
        </p:txBody>
      </p:sp>
    </p:spTree>
    <p:extLst>
      <p:ext uri="{BB962C8B-B14F-4D97-AF65-F5344CB8AC3E}">
        <p14:creationId xmlns:p14="http://schemas.microsoft.com/office/powerpoint/2010/main" val="2869090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273" y="1514764"/>
            <a:ext cx="11508509" cy="515389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Секционната избирателна комисия извън страната отчита резултатите от гласуването по преброяване на гласовете, подадени за кандидатските листи и гласуването за националния референдум, за което изготвя съответните протоколи</a:t>
            </a:r>
          </a:p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Незабавно, но не по-късно от 24,00 ч. местно време на изборния ден, изпраща на Централната избирателна комисия сканиран екземпляр от подписания протокол на секционната избирателна комисия </a:t>
            </a:r>
          </a:p>
          <a:p>
            <a:pPr>
              <a:spcAft>
                <a:spcPts val="1200"/>
              </a:spcAft>
              <a:buClr>
                <a:srgbClr val="01A7B2"/>
              </a:buClr>
            </a:pPr>
            <a:r>
              <a:rPr lang="bg-BG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Предава чрез дипломатическото или консулското представителство изборните книжа и материали, както и протокола на секционната избирателна комисия по първата дипломатическа поща до Министерството на външните работи за предаване в Централната избирателна комисия</a:t>
            </a:r>
          </a:p>
        </p:txBody>
      </p:sp>
      <p:sp>
        <p:nvSpPr>
          <p:cNvPr id="4" name="Flowchart: Manual Input 3"/>
          <p:cNvSpPr/>
          <p:nvPr/>
        </p:nvSpPr>
        <p:spPr>
          <a:xfrm rot="10800000">
            <a:off x="0" y="0"/>
            <a:ext cx="12192000" cy="1278194"/>
          </a:xfrm>
          <a:prstGeom prst="flowChartManualInpu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7485"/>
            <a:ext cx="10515600" cy="983226"/>
          </a:xfrm>
        </p:spPr>
        <p:txBody>
          <a:bodyPr>
            <a:normAutofit/>
          </a:bodyPr>
          <a:lstStyle/>
          <a:p>
            <a:r>
              <a:rPr lang="bg-BG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ПРЕБРОЯВАНЕ НА ГЛАСОВЕТЕ</a:t>
            </a:r>
          </a:p>
        </p:txBody>
      </p:sp>
    </p:spTree>
    <p:extLst>
      <p:ext uri="{BB962C8B-B14F-4D97-AF65-F5344CB8AC3E}">
        <p14:creationId xmlns:p14="http://schemas.microsoft.com/office/powerpoint/2010/main" val="404871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636" y="1701943"/>
            <a:ext cx="11360727" cy="1106056"/>
          </a:xfrm>
        </p:spPr>
        <p:txBody>
          <a:bodyPr>
            <a:normAutofit/>
          </a:bodyPr>
          <a:lstStyle/>
          <a:p>
            <a:r>
              <a:rPr lang="bg-BG" b="1" dirty="0">
                <a:solidFill>
                  <a:srgbClr val="01A7B2"/>
                </a:solidFill>
                <a:latin typeface="+mn-lt"/>
                <a:cs typeface="Arial" panose="020B0604020202020204" pitchFamily="34" charset="0"/>
              </a:rPr>
              <a:t>БЛАГОДАРЯ ВИ ЗА ВНИМАНИЕТО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55999"/>
            <a:ext cx="9144000" cy="1655762"/>
          </a:xfrm>
        </p:spPr>
        <p:txBody>
          <a:bodyPr/>
          <a:lstStyle/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ЙОРДАНКА ГАНЧЕВА</a:t>
            </a:r>
          </a:p>
          <a:p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ЧЛЕН НА ЦИК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35709"/>
            <a:ext cx="6096000" cy="212436"/>
          </a:xfrm>
          <a:prstGeom prst="rect">
            <a:avLst/>
          </a:prstGeom>
          <a:solidFill>
            <a:srgbClr val="01A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5" name="Rectangle 4"/>
          <p:cNvSpPr/>
          <p:nvPr/>
        </p:nvSpPr>
        <p:spPr>
          <a:xfrm>
            <a:off x="6096000" y="535709"/>
            <a:ext cx="6096000" cy="212436"/>
          </a:xfrm>
          <a:prstGeom prst="rect">
            <a:avLst/>
          </a:prstGeom>
          <a:solidFill>
            <a:srgbClr val="F4A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7" name="TextBox 6"/>
          <p:cNvSpPr txBox="1"/>
          <p:nvPr/>
        </p:nvSpPr>
        <p:spPr>
          <a:xfrm>
            <a:off x="265471" y="5611761"/>
            <a:ext cx="11543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ЦЕНТРАЛНА ИЗБИРАТЕЛНА КОМИСИЯ</a:t>
            </a:r>
          </a:p>
          <a:p>
            <a:pPr algn="ctr"/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Следете актуална информация на </a:t>
            </a:r>
            <a:r>
              <a:rPr lang="en-US" b="1" dirty="0">
                <a:solidFill>
                  <a:srgbClr val="01A7B2"/>
                </a:solidFill>
              </a:rPr>
              <a:t>www.cik.bg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bg-B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 </a:t>
            </a:r>
            <a:r>
              <a:rPr lang="en-US" b="1" dirty="0">
                <a:solidFill>
                  <a:srgbClr val="01A7B2"/>
                </a:solidFill>
              </a:rPr>
              <a:t>www.facebook.com/cik.bg</a:t>
            </a:r>
            <a:endParaRPr lang="bg-BG" b="1" dirty="0">
              <a:solidFill>
                <a:srgbClr val="01A7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30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436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КАК ПРОТИЧА  ИЗБОРНИЯ ДЕН В ЧУЖБИНА</vt:lpstr>
      <vt:lpstr>СПИСЪЦИ ЗА ГЛАСУВАНЕ</vt:lpstr>
      <vt:lpstr>КАК ГЛАСУВАТ ИЗБИРАТЕЛИТЕ ИЗВЪН СТРАНАТА</vt:lpstr>
      <vt:lpstr>ПРЕБРОЯВАНЕ НА ГЛАСОВЕТЕ</vt:lpstr>
      <vt:lpstr>БЛАГОДАРЯ ВИ ЗА ВНИМАНИЕТО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Teodora Veleva</dc:creator>
  <cp:lastModifiedBy>Teodora Veleva</cp:lastModifiedBy>
  <cp:revision>38</cp:revision>
  <dcterms:created xsi:type="dcterms:W3CDTF">2016-10-15T13:43:57Z</dcterms:created>
  <dcterms:modified xsi:type="dcterms:W3CDTF">2016-10-21T06:37:44Z</dcterms:modified>
</cp:coreProperties>
</file>