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7" r:id="rId3"/>
    <p:sldId id="265" r:id="rId4"/>
    <p:sldId id="266" r:id="rId5"/>
    <p:sldId id="261" r:id="rId6"/>
    <p:sldId id="267" r:id="rId7"/>
    <p:sldId id="269" r:id="rId8"/>
    <p:sldId id="270" r:id="rId9"/>
    <p:sldId id="271" r:id="rId10"/>
    <p:sldId id="272" r:id="rId11"/>
    <p:sldId id="273" r:id="rId12"/>
    <p:sldId id="274" r:id="rId13"/>
    <p:sldId id="277" r:id="rId14"/>
    <p:sldId id="275" r:id="rId15"/>
    <p:sldId id="276" r:id="rId16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A7B2"/>
    <a:srgbClr val="F4A1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14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AA10D-09AF-48C4-B8D3-B42377AD6A96}" type="datetimeFigureOut">
              <a:rPr lang="bg-BG" smtClean="0"/>
              <a:t>20.10.2016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A7176-E818-4410-BCA4-586810BF9E2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736926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AA10D-09AF-48C4-B8D3-B42377AD6A96}" type="datetimeFigureOut">
              <a:rPr lang="bg-BG" smtClean="0"/>
              <a:t>20.10.2016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A7176-E818-4410-BCA4-586810BF9E2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266759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AA10D-09AF-48C4-B8D3-B42377AD6A96}" type="datetimeFigureOut">
              <a:rPr lang="bg-BG" smtClean="0"/>
              <a:t>20.10.2016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A7176-E818-4410-BCA4-586810BF9E2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135359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AA10D-09AF-48C4-B8D3-B42377AD6A96}" type="datetimeFigureOut">
              <a:rPr lang="bg-BG" smtClean="0"/>
              <a:t>20.10.2016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A7176-E818-4410-BCA4-586810BF9E2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56690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AA10D-09AF-48C4-B8D3-B42377AD6A96}" type="datetimeFigureOut">
              <a:rPr lang="bg-BG" smtClean="0"/>
              <a:t>20.10.2016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A7176-E818-4410-BCA4-586810BF9E2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574416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AA10D-09AF-48C4-B8D3-B42377AD6A96}" type="datetimeFigureOut">
              <a:rPr lang="bg-BG" smtClean="0"/>
              <a:t>20.10.2016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A7176-E818-4410-BCA4-586810BF9E2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789686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AA10D-09AF-48C4-B8D3-B42377AD6A96}" type="datetimeFigureOut">
              <a:rPr lang="bg-BG" smtClean="0"/>
              <a:t>20.10.2016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A7176-E818-4410-BCA4-586810BF9E2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572408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AA10D-09AF-48C4-B8D3-B42377AD6A96}" type="datetimeFigureOut">
              <a:rPr lang="bg-BG" smtClean="0"/>
              <a:t>20.10.2016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A7176-E818-4410-BCA4-586810BF9E2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26115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AA10D-09AF-48C4-B8D3-B42377AD6A96}" type="datetimeFigureOut">
              <a:rPr lang="bg-BG" smtClean="0"/>
              <a:t>20.10.2016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A7176-E818-4410-BCA4-586810BF9E2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748851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AA10D-09AF-48C4-B8D3-B42377AD6A96}" type="datetimeFigureOut">
              <a:rPr lang="bg-BG" smtClean="0"/>
              <a:t>20.10.2016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A7176-E818-4410-BCA4-586810BF9E2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536345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AA10D-09AF-48C4-B8D3-B42377AD6A96}" type="datetimeFigureOut">
              <a:rPr lang="bg-BG" smtClean="0"/>
              <a:t>20.10.2016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A7176-E818-4410-BCA4-586810BF9E2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640796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2AA10D-09AF-48C4-B8D3-B42377AD6A96}" type="datetimeFigureOut">
              <a:rPr lang="bg-BG" smtClean="0"/>
              <a:t>20.10.2016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EA7176-E818-4410-BCA4-586810BF9E2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6586629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5163" y="1122363"/>
            <a:ext cx="10446327" cy="2387600"/>
          </a:xfrm>
        </p:spPr>
        <p:txBody>
          <a:bodyPr>
            <a:normAutofit/>
          </a:bodyPr>
          <a:lstStyle/>
          <a:p>
            <a:r>
              <a:rPr lang="bg-BG" b="1" dirty="0">
                <a:solidFill>
                  <a:srgbClr val="01A7B2"/>
                </a:solidFill>
                <a:latin typeface="+mn-lt"/>
                <a:cs typeface="Arial" panose="020B0604020202020204" pitchFamily="34" charset="0"/>
              </a:rPr>
              <a:t>КАК ПРОТИЧА </a:t>
            </a:r>
            <a:br>
              <a:rPr lang="bg-BG" b="1" dirty="0">
                <a:solidFill>
                  <a:srgbClr val="01A7B2"/>
                </a:solidFill>
                <a:latin typeface="+mn-lt"/>
                <a:cs typeface="Arial" panose="020B0604020202020204" pitchFamily="34" charset="0"/>
              </a:rPr>
            </a:br>
            <a:r>
              <a:rPr lang="bg-BG" b="1" dirty="0">
                <a:solidFill>
                  <a:srgbClr val="01A7B2"/>
                </a:solidFill>
                <a:latin typeface="+mn-lt"/>
                <a:cs typeface="Arial" panose="020B0604020202020204" pitchFamily="34" charset="0"/>
              </a:rPr>
              <a:t>ИЗБОРНИЯ ДЕН В БЪЛГАРИЯ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55999"/>
            <a:ext cx="9144000" cy="1655762"/>
          </a:xfrm>
        </p:spPr>
        <p:txBody>
          <a:bodyPr/>
          <a:lstStyle/>
          <a:p>
            <a:r>
              <a:rPr lang="bg-BG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КАМЕЛИЯ НЕЙКОВА</a:t>
            </a:r>
          </a:p>
          <a:p>
            <a:r>
              <a:rPr lang="bg-BG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ГОВОРИТЕЛ НА ЦИК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35709"/>
            <a:ext cx="6096000" cy="212436"/>
          </a:xfrm>
          <a:prstGeom prst="rect">
            <a:avLst/>
          </a:prstGeom>
          <a:solidFill>
            <a:srgbClr val="01A7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5" name="Rectangle 4"/>
          <p:cNvSpPr/>
          <p:nvPr/>
        </p:nvSpPr>
        <p:spPr>
          <a:xfrm>
            <a:off x="6096000" y="535709"/>
            <a:ext cx="6096000" cy="212436"/>
          </a:xfrm>
          <a:prstGeom prst="rect">
            <a:avLst/>
          </a:prstGeom>
          <a:solidFill>
            <a:srgbClr val="F4A11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7" name="TextBox 6"/>
          <p:cNvSpPr txBox="1"/>
          <p:nvPr/>
        </p:nvSpPr>
        <p:spPr>
          <a:xfrm>
            <a:off x="265471" y="5611761"/>
            <a:ext cx="115430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ЦЕНТРАЛНА ИЗБИРАТЕЛНА КОМИСИЯ</a:t>
            </a:r>
          </a:p>
          <a:p>
            <a:pPr algn="ctr"/>
            <a:r>
              <a:rPr lang="bg-BG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Следете актуална информация на </a:t>
            </a:r>
            <a:r>
              <a:rPr lang="en-US" b="1" dirty="0">
                <a:solidFill>
                  <a:srgbClr val="01A7B2"/>
                </a:solidFill>
              </a:rPr>
              <a:t>www.cik.bg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bg-BG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и </a:t>
            </a:r>
            <a:r>
              <a:rPr lang="en-US" b="1" dirty="0">
                <a:solidFill>
                  <a:srgbClr val="01A7B2"/>
                </a:solidFill>
              </a:rPr>
              <a:t>www.facebook.com/cik.bg</a:t>
            </a:r>
            <a:endParaRPr lang="bg-BG" b="1" dirty="0">
              <a:solidFill>
                <a:srgbClr val="01A7B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45136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7855" y="1219201"/>
            <a:ext cx="11711709" cy="5321558"/>
          </a:xfrm>
        </p:spPr>
        <p:txBody>
          <a:bodyPr>
            <a:noAutofit/>
          </a:bodyPr>
          <a:lstStyle/>
          <a:p>
            <a:pPr marL="0" indent="0">
              <a:lnSpc>
                <a:spcPct val="80000"/>
              </a:lnSpc>
              <a:buClr>
                <a:srgbClr val="01A7B2"/>
              </a:buClr>
              <a:buNone/>
            </a:pPr>
            <a:r>
              <a:rPr lang="bg-BG" altLang="bg-BG" sz="2200" b="1" dirty="0">
                <a:solidFill>
                  <a:srgbClr val="F4A11B"/>
                </a:solidFill>
              </a:rPr>
              <a:t>Кой може да присъства при отварянето на избирателните кутии и преброяването:</a:t>
            </a:r>
            <a:endParaRPr lang="bg-BG" altLang="bg-BG" sz="2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lnSpc>
                <a:spcPct val="80000"/>
              </a:lnSpc>
              <a:buClr>
                <a:srgbClr val="F4A11B"/>
              </a:buClr>
            </a:pPr>
            <a:r>
              <a:rPr lang="bg-BG" altLang="bg-BG" sz="2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кандидати за президент и вицепрезидент</a:t>
            </a:r>
          </a:p>
          <a:p>
            <a:pPr>
              <a:lnSpc>
                <a:spcPct val="80000"/>
              </a:lnSpc>
              <a:buClr>
                <a:srgbClr val="F4A11B"/>
              </a:buClr>
            </a:pPr>
            <a:r>
              <a:rPr lang="bg-BG" altLang="bg-BG" sz="2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по един застъпник на кандидатска листа</a:t>
            </a:r>
          </a:p>
          <a:p>
            <a:pPr>
              <a:lnSpc>
                <a:spcPct val="80000"/>
              </a:lnSpc>
              <a:buClr>
                <a:srgbClr val="F4A11B"/>
              </a:buClr>
            </a:pPr>
            <a:r>
              <a:rPr lang="bg-BG" altLang="bg-BG" sz="2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по един представител на партия и коалиция, регистрирали кандидати за президент и вицепрезидент</a:t>
            </a:r>
          </a:p>
          <a:p>
            <a:pPr>
              <a:lnSpc>
                <a:spcPct val="80000"/>
              </a:lnSpc>
              <a:buClr>
                <a:srgbClr val="F4A11B"/>
              </a:buClr>
            </a:pPr>
            <a:r>
              <a:rPr lang="bg-BG" altLang="bg-BG" sz="2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по един представител или член на инициативен комитет, регистрирал кандидати за президент и вицепрезидент</a:t>
            </a:r>
          </a:p>
          <a:p>
            <a:pPr>
              <a:lnSpc>
                <a:spcPct val="80000"/>
              </a:lnSpc>
              <a:buClr>
                <a:srgbClr val="F4A11B"/>
              </a:buClr>
            </a:pPr>
            <a:r>
              <a:rPr lang="bg-BG" altLang="bg-BG" sz="2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по един представител на партия и коалиция, регистрирани като поддръжници на заявените тези по въпросите на референдума</a:t>
            </a:r>
          </a:p>
          <a:p>
            <a:pPr>
              <a:lnSpc>
                <a:spcPct val="80000"/>
              </a:lnSpc>
              <a:buClr>
                <a:srgbClr val="F4A11B"/>
              </a:buClr>
            </a:pPr>
            <a:r>
              <a:rPr lang="bg-BG" altLang="bg-BG" sz="2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по един представител на инициативен комитет, регистриран като поддръжник на заявените тези по въпросите на референдума</a:t>
            </a:r>
          </a:p>
          <a:p>
            <a:pPr>
              <a:lnSpc>
                <a:spcPct val="80000"/>
              </a:lnSpc>
              <a:buClr>
                <a:srgbClr val="F4A11B"/>
              </a:buClr>
            </a:pPr>
            <a:r>
              <a:rPr lang="bg-BG" altLang="bg-BG" sz="2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по един наблюдател от организация, регистрирана за наблюдение на изборите и/или референдума</a:t>
            </a:r>
          </a:p>
          <a:p>
            <a:pPr>
              <a:lnSpc>
                <a:spcPct val="80000"/>
              </a:lnSpc>
              <a:buClr>
                <a:srgbClr val="F4A11B"/>
              </a:buClr>
            </a:pPr>
            <a:r>
              <a:rPr lang="bg-BG" altLang="bg-BG" sz="2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по един регистриран анкетьор от регистрирана социологическа агенция</a:t>
            </a:r>
          </a:p>
          <a:p>
            <a:pPr>
              <a:lnSpc>
                <a:spcPct val="80000"/>
              </a:lnSpc>
              <a:buClr>
                <a:srgbClr val="F4A11B"/>
              </a:buClr>
            </a:pPr>
            <a:r>
              <a:rPr lang="bg-BG" altLang="bg-BG" sz="2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представители на медиите – по един от съответното средство за масово осведомяване</a:t>
            </a:r>
          </a:p>
        </p:txBody>
      </p:sp>
      <p:sp>
        <p:nvSpPr>
          <p:cNvPr id="4" name="Flowchart: Manual Input 3"/>
          <p:cNvSpPr/>
          <p:nvPr/>
        </p:nvSpPr>
        <p:spPr>
          <a:xfrm rot="10800000">
            <a:off x="0" y="0"/>
            <a:ext cx="12192000" cy="1219200"/>
          </a:xfrm>
          <a:prstGeom prst="flowChartManualInput">
            <a:avLst/>
          </a:prstGeom>
          <a:solidFill>
            <a:srgbClr val="F4A11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838200" y="147485"/>
            <a:ext cx="10515600" cy="983226"/>
          </a:xfrm>
        </p:spPr>
        <p:txBody>
          <a:bodyPr>
            <a:normAutofit/>
          </a:bodyPr>
          <a:lstStyle/>
          <a:p>
            <a:r>
              <a:rPr lang="ru-RU" sz="3600" b="1" dirty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ПРЕБРОЯВАНЕ НА  ГЛАСОВЕТЕ</a:t>
            </a:r>
            <a:endParaRPr lang="bg-BG" sz="3600" b="1" dirty="0"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815738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0547" y="1825625"/>
            <a:ext cx="11402008" cy="4715134"/>
          </a:xfrm>
        </p:spPr>
        <p:txBody>
          <a:bodyPr>
            <a:noAutofit/>
          </a:bodyPr>
          <a:lstStyle/>
          <a:p>
            <a:pPr marL="0" indent="0">
              <a:lnSpc>
                <a:spcPct val="80000"/>
              </a:lnSpc>
              <a:buClr>
                <a:srgbClr val="01A7B2"/>
              </a:buClr>
              <a:buNone/>
            </a:pPr>
            <a:r>
              <a:rPr lang="ru-RU" altLang="bg-BG" sz="2400" b="1" dirty="0">
                <a:solidFill>
                  <a:srgbClr val="F4A11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ВАЖНО!</a:t>
            </a:r>
          </a:p>
          <a:p>
            <a:pPr marL="0" indent="0">
              <a:lnSpc>
                <a:spcPct val="80000"/>
              </a:lnSpc>
              <a:buClr>
                <a:srgbClr val="01A7B2"/>
              </a:buClr>
              <a:buNone/>
            </a:pPr>
            <a:endParaRPr lang="ru-RU" altLang="bg-BG" sz="2400" b="1" dirty="0">
              <a:solidFill>
                <a:srgbClr val="F4A11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lnSpc>
                <a:spcPct val="80000"/>
              </a:lnSpc>
              <a:buClr>
                <a:srgbClr val="01A7B2"/>
              </a:buClr>
              <a:buNone/>
            </a:pPr>
            <a:r>
              <a:rPr lang="ru-RU" altLang="bg-BG" sz="2400" b="1" dirty="0">
                <a:solidFill>
                  <a:srgbClr val="F4A11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САМО СИК Е КОМПЕТЕНТНА ДА УСТАНОВИ КОЙ ГЛАС Е ДЕЙСТВИТЕЛЕН ИЛИ НЕ! </a:t>
            </a:r>
          </a:p>
          <a:p>
            <a:pPr marL="0" indent="0">
              <a:lnSpc>
                <a:spcPct val="80000"/>
              </a:lnSpc>
              <a:buClr>
                <a:srgbClr val="01A7B2"/>
              </a:buClr>
              <a:buNone/>
            </a:pPr>
            <a:endParaRPr lang="ru-RU" altLang="bg-BG" sz="2400" b="1" dirty="0">
              <a:solidFill>
                <a:srgbClr val="F4A11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lnSpc>
                <a:spcPct val="80000"/>
              </a:lnSpc>
              <a:buClr>
                <a:srgbClr val="01A7B2"/>
              </a:buClr>
              <a:buNone/>
            </a:pPr>
            <a:r>
              <a:rPr lang="ru-RU" altLang="bg-BG" sz="2400" b="1" dirty="0">
                <a:solidFill>
                  <a:srgbClr val="F4A11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ПРИСЪСТВАЩИТЕ ЛИЦА НЕ МОГАТ ДА СЕ НАМЕСВАТ В РАБОТАТА НА СИК ПРИ УСТАНОВЯВАНЕТО НА ГЛАСОВЕТЕ.</a:t>
            </a:r>
          </a:p>
        </p:txBody>
      </p:sp>
      <p:sp>
        <p:nvSpPr>
          <p:cNvPr id="4" name="Flowchart: Manual Input 3"/>
          <p:cNvSpPr/>
          <p:nvPr/>
        </p:nvSpPr>
        <p:spPr>
          <a:xfrm rot="10800000">
            <a:off x="0" y="0"/>
            <a:ext cx="12192000" cy="1219200"/>
          </a:xfrm>
          <a:prstGeom prst="flowChartManualInput">
            <a:avLst/>
          </a:prstGeom>
          <a:solidFill>
            <a:srgbClr val="F4A11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838200" y="147485"/>
            <a:ext cx="10515600" cy="983226"/>
          </a:xfrm>
        </p:spPr>
        <p:txBody>
          <a:bodyPr>
            <a:normAutofit/>
          </a:bodyPr>
          <a:lstStyle/>
          <a:p>
            <a:r>
              <a:rPr lang="ru-RU" sz="3600" b="1" dirty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ПРЕБРОЯВАНЕ НА  ГЛАСОВЕТЕ</a:t>
            </a:r>
            <a:endParaRPr lang="bg-BG" sz="3600" b="1" dirty="0"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776242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7787" y="1366687"/>
            <a:ext cx="10730205" cy="5174072"/>
          </a:xfrm>
        </p:spPr>
        <p:txBody>
          <a:bodyPr>
            <a:noAutofit/>
          </a:bodyPr>
          <a:lstStyle/>
          <a:p>
            <a:pPr marL="0" indent="0">
              <a:lnSpc>
                <a:spcPct val="80000"/>
              </a:lnSpc>
              <a:buClr>
                <a:srgbClr val="01A7B2"/>
              </a:buClr>
              <a:buNone/>
            </a:pPr>
            <a:r>
              <a:rPr lang="bg-BG" altLang="bg-BG" sz="2400" b="1" dirty="0">
                <a:solidFill>
                  <a:srgbClr val="01A7B2"/>
                </a:solidFill>
              </a:rPr>
              <a:t>В изборите за президент и вицепрезидент: </a:t>
            </a:r>
          </a:p>
          <a:p>
            <a:pPr>
              <a:lnSpc>
                <a:spcPct val="80000"/>
              </a:lnSpc>
              <a:buClr>
                <a:srgbClr val="01A7B2"/>
              </a:buClr>
            </a:pPr>
            <a:r>
              <a:rPr lang="bg-BG" altLang="bg-BG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бюлетината не е по установения образец</a:t>
            </a:r>
          </a:p>
          <a:p>
            <a:pPr>
              <a:lnSpc>
                <a:spcPct val="80000"/>
              </a:lnSpc>
              <a:buClr>
                <a:srgbClr val="01A7B2"/>
              </a:buClr>
            </a:pPr>
            <a:r>
              <a:rPr lang="bg-BG" altLang="bg-BG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на гърба на бюлетината не се съдържат два броя печати на съответната СИК</a:t>
            </a:r>
          </a:p>
          <a:p>
            <a:pPr>
              <a:lnSpc>
                <a:spcPct val="80000"/>
              </a:lnSpc>
              <a:buClr>
                <a:srgbClr val="01A7B2"/>
              </a:buClr>
            </a:pPr>
            <a:r>
              <a:rPr lang="bg-BG" altLang="bg-BG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в бюлетината има вписани символи, като букви, цифри и други знаци</a:t>
            </a:r>
          </a:p>
          <a:p>
            <a:pPr>
              <a:lnSpc>
                <a:spcPct val="80000"/>
              </a:lnSpc>
              <a:buClr>
                <a:srgbClr val="01A7B2"/>
              </a:buClr>
            </a:pPr>
            <a:r>
              <a:rPr lang="bg-BG" altLang="bg-BG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върху бюлетината знакът „Х“ или „V“ не е отбелязан с химикал, пишещ със син цвят</a:t>
            </a:r>
          </a:p>
          <a:p>
            <a:pPr>
              <a:lnSpc>
                <a:spcPct val="80000"/>
              </a:lnSpc>
              <a:buClr>
                <a:srgbClr val="01A7B2"/>
              </a:buClr>
            </a:pPr>
            <a:r>
              <a:rPr lang="bg-BG" altLang="bg-BG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вотът на избирателя не е отбелязан със знак „Х“ или „V“</a:t>
            </a:r>
          </a:p>
          <a:p>
            <a:pPr>
              <a:lnSpc>
                <a:spcPct val="80000"/>
              </a:lnSpc>
              <a:buClr>
                <a:srgbClr val="01A7B2"/>
              </a:buClr>
            </a:pPr>
            <a:r>
              <a:rPr lang="bg-BG" altLang="bg-BG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бюлетини, върху които няма отбелязан вот на избирателя за кандидатска листа (в квадратче)</a:t>
            </a:r>
          </a:p>
          <a:p>
            <a:pPr>
              <a:lnSpc>
                <a:spcPct val="80000"/>
              </a:lnSpc>
              <a:buClr>
                <a:srgbClr val="01A7B2"/>
              </a:buClr>
            </a:pPr>
            <a:r>
              <a:rPr lang="bg-BG" altLang="bg-BG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има отбелязване в повече от едно квадратче на партия, коалиция, независим кандидат или в квадратчето „Не подкрепям никого“, включително когато знакът, поставен от избирателя, засяга повече от едно квадратче за гласуване, така че не може да се определи еднозначно вота на избирателя</a:t>
            </a:r>
          </a:p>
        </p:txBody>
      </p:sp>
      <p:sp>
        <p:nvSpPr>
          <p:cNvPr id="4" name="Flowchart: Manual Input 3"/>
          <p:cNvSpPr/>
          <p:nvPr/>
        </p:nvSpPr>
        <p:spPr>
          <a:xfrm rot="10800000">
            <a:off x="0" y="0"/>
            <a:ext cx="12192000" cy="1219200"/>
          </a:xfrm>
          <a:prstGeom prst="flowChartManualInput">
            <a:avLst/>
          </a:prstGeom>
          <a:solidFill>
            <a:srgbClr val="01A7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838200" y="147485"/>
            <a:ext cx="10515600" cy="983226"/>
          </a:xfrm>
        </p:spPr>
        <p:txBody>
          <a:bodyPr>
            <a:normAutofit/>
          </a:bodyPr>
          <a:lstStyle/>
          <a:p>
            <a:r>
              <a:rPr lang="ru-RU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КОГА ГЛАСЪТ Е НЕДЕЙСТВИТЕЛЕН </a:t>
            </a:r>
            <a:endParaRPr lang="bg-BG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932408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7787" y="1366687"/>
            <a:ext cx="10730205" cy="5174072"/>
          </a:xfrm>
        </p:spPr>
        <p:txBody>
          <a:bodyPr>
            <a:noAutofit/>
          </a:bodyPr>
          <a:lstStyle/>
          <a:p>
            <a:pPr marL="0" indent="0">
              <a:lnSpc>
                <a:spcPct val="80000"/>
              </a:lnSpc>
              <a:buClr>
                <a:srgbClr val="01A7B2"/>
              </a:buClr>
              <a:buNone/>
            </a:pPr>
            <a:r>
              <a:rPr lang="bg-BG" altLang="bg-BG" sz="2400" b="1" dirty="0">
                <a:solidFill>
                  <a:srgbClr val="01A7B2"/>
                </a:solidFill>
              </a:rPr>
              <a:t>В националния референдум: </a:t>
            </a:r>
          </a:p>
          <a:p>
            <a:pPr>
              <a:lnSpc>
                <a:spcPct val="80000"/>
              </a:lnSpc>
              <a:buClr>
                <a:srgbClr val="01A7B2"/>
              </a:buClr>
            </a:pPr>
            <a:r>
              <a:rPr lang="bg-BG" altLang="bg-BG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бюлетини, в които не е отбелязан нито един отговор и на трите въпроса (празни бюлетини)</a:t>
            </a:r>
          </a:p>
          <a:p>
            <a:pPr>
              <a:lnSpc>
                <a:spcPct val="80000"/>
              </a:lnSpc>
              <a:buClr>
                <a:srgbClr val="01A7B2"/>
              </a:buClr>
            </a:pPr>
            <a:r>
              <a:rPr lang="bg-BG" altLang="bg-BG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бюлетини, в които са отбелязани и двата отговора на всички въпроси</a:t>
            </a:r>
          </a:p>
          <a:p>
            <a:pPr>
              <a:lnSpc>
                <a:spcPct val="80000"/>
              </a:lnSpc>
              <a:buClr>
                <a:srgbClr val="01A7B2"/>
              </a:buClr>
            </a:pPr>
            <a:r>
              <a:rPr lang="bg-BG" altLang="bg-BG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повече от една бюлетина, намерени в един плик (брои се за една бюлетина)</a:t>
            </a:r>
          </a:p>
          <a:p>
            <a:pPr>
              <a:lnSpc>
                <a:spcPct val="80000"/>
              </a:lnSpc>
              <a:buClr>
                <a:srgbClr val="01A7B2"/>
              </a:buClr>
            </a:pPr>
            <a:r>
              <a:rPr lang="bg-BG" altLang="bg-BG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бюлетини, изцяло задраскани</a:t>
            </a:r>
          </a:p>
          <a:p>
            <a:pPr>
              <a:lnSpc>
                <a:spcPct val="80000"/>
              </a:lnSpc>
              <a:buClr>
                <a:srgbClr val="01A7B2"/>
              </a:buClr>
            </a:pPr>
            <a:r>
              <a:rPr lang="bg-BG" altLang="bg-BG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бюлетини, които не са по образец</a:t>
            </a:r>
            <a:endParaRPr lang="en-US" altLang="bg-BG" sz="2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lnSpc>
                <a:spcPct val="80000"/>
              </a:lnSpc>
              <a:buClr>
                <a:srgbClr val="01A7B2"/>
              </a:buClr>
            </a:pPr>
            <a:r>
              <a:rPr lang="bg-BG" altLang="bg-BG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бюлетини, в които отразената воля на гласоподавателя не може да се установи еднозначно</a:t>
            </a:r>
          </a:p>
        </p:txBody>
      </p:sp>
      <p:sp>
        <p:nvSpPr>
          <p:cNvPr id="4" name="Flowchart: Manual Input 3"/>
          <p:cNvSpPr/>
          <p:nvPr/>
        </p:nvSpPr>
        <p:spPr>
          <a:xfrm rot="10800000">
            <a:off x="0" y="0"/>
            <a:ext cx="12192000" cy="1219200"/>
          </a:xfrm>
          <a:prstGeom prst="flowChartManualInput">
            <a:avLst/>
          </a:prstGeom>
          <a:solidFill>
            <a:srgbClr val="01A7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838200" y="147485"/>
            <a:ext cx="10515600" cy="983226"/>
          </a:xfrm>
        </p:spPr>
        <p:txBody>
          <a:bodyPr>
            <a:normAutofit/>
          </a:bodyPr>
          <a:lstStyle/>
          <a:p>
            <a:r>
              <a:rPr lang="ru-RU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КОГА ГЛАСЪТ Е НЕДЕЙСТВИТЕЛЕН </a:t>
            </a:r>
            <a:endParaRPr lang="bg-BG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267790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7787" y="1825625"/>
            <a:ext cx="10730205" cy="4715134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  <a:buClr>
                <a:srgbClr val="01A7B2"/>
              </a:buClr>
            </a:pPr>
            <a:endParaRPr lang="ru-RU" altLang="bg-BG" sz="2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lnSpc>
                <a:spcPct val="80000"/>
              </a:lnSpc>
              <a:buClr>
                <a:srgbClr val="01A7B2"/>
              </a:buClr>
            </a:pPr>
            <a:endParaRPr lang="ru-RU" altLang="bg-BG" sz="2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lnSpc>
                <a:spcPct val="80000"/>
              </a:lnSpc>
              <a:buClr>
                <a:srgbClr val="01A7B2"/>
              </a:buClr>
            </a:pPr>
            <a:endParaRPr lang="ru-RU" altLang="bg-BG" sz="2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>
              <a:lnSpc>
                <a:spcPct val="80000"/>
              </a:lnSpc>
              <a:buClr>
                <a:srgbClr val="01A7B2"/>
              </a:buClr>
              <a:buNone/>
            </a:pPr>
            <a:r>
              <a:rPr lang="ru-RU" altLang="bg-BG" sz="2400" b="1" dirty="0">
                <a:solidFill>
                  <a:srgbClr val="F4A11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ЗАБРАНЯВА СЕ НА ЧЛЕНОВЕТЕ НА СИК ДА ПРЕНАСЯТ ПРОТОКОЛИТЕ, БЮЛЕТИНИТЕ, ИЗБОРНИТЕ КНИЖА И ДРУГИ МАТЕРИАЛИ ПО ДОМОВЕТЕ СИ ИЛИ НА ДРУГИ МЕСТА ОСВЕН В РИК И В ОБЩИНАТА.</a:t>
            </a:r>
          </a:p>
        </p:txBody>
      </p:sp>
      <p:sp>
        <p:nvSpPr>
          <p:cNvPr id="4" name="Flowchart: Manual Input 3"/>
          <p:cNvSpPr/>
          <p:nvPr/>
        </p:nvSpPr>
        <p:spPr>
          <a:xfrm rot="10800000">
            <a:off x="0" y="0"/>
            <a:ext cx="12192000" cy="1219200"/>
          </a:xfrm>
          <a:prstGeom prst="flowChartManualInput">
            <a:avLst/>
          </a:prstGeom>
          <a:solidFill>
            <a:srgbClr val="F4A11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838200" y="147485"/>
            <a:ext cx="10515600" cy="983226"/>
          </a:xfrm>
        </p:spPr>
        <p:txBody>
          <a:bodyPr>
            <a:normAutofit/>
          </a:bodyPr>
          <a:lstStyle/>
          <a:p>
            <a:r>
              <a:rPr lang="ru-RU" sz="3600" b="1" dirty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ТРАНСПОРТИРАНЕ</a:t>
            </a:r>
            <a:endParaRPr lang="bg-BG" sz="3600" b="1" dirty="0"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682017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5471" y="1655761"/>
            <a:ext cx="11658674" cy="1106056"/>
          </a:xfrm>
        </p:spPr>
        <p:txBody>
          <a:bodyPr>
            <a:normAutofit/>
          </a:bodyPr>
          <a:lstStyle/>
          <a:p>
            <a:r>
              <a:rPr lang="bg-BG" b="1" dirty="0">
                <a:solidFill>
                  <a:srgbClr val="01A7B2"/>
                </a:solidFill>
                <a:latin typeface="+mn-lt"/>
                <a:cs typeface="Arial" panose="020B0604020202020204" pitchFamily="34" charset="0"/>
              </a:rPr>
              <a:t>БЛАГОДАРЯ ВИ ЗА ВНИМАНИЕТО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55999"/>
            <a:ext cx="9144000" cy="1655762"/>
          </a:xfrm>
        </p:spPr>
        <p:txBody>
          <a:bodyPr/>
          <a:lstStyle/>
          <a:p>
            <a:r>
              <a:rPr lang="bg-BG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КАМЕЛИЯ НЕЙКОВА</a:t>
            </a:r>
          </a:p>
          <a:p>
            <a:r>
              <a:rPr lang="bg-BG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ГОВОРИТЕЛ НА ЦИК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35709"/>
            <a:ext cx="6096000" cy="212436"/>
          </a:xfrm>
          <a:prstGeom prst="rect">
            <a:avLst/>
          </a:prstGeom>
          <a:solidFill>
            <a:srgbClr val="01A7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5" name="Rectangle 4"/>
          <p:cNvSpPr/>
          <p:nvPr/>
        </p:nvSpPr>
        <p:spPr>
          <a:xfrm>
            <a:off x="6096000" y="535709"/>
            <a:ext cx="6096000" cy="212436"/>
          </a:xfrm>
          <a:prstGeom prst="rect">
            <a:avLst/>
          </a:prstGeom>
          <a:solidFill>
            <a:srgbClr val="F4A11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7" name="TextBox 6"/>
          <p:cNvSpPr txBox="1"/>
          <p:nvPr/>
        </p:nvSpPr>
        <p:spPr>
          <a:xfrm>
            <a:off x="265471" y="5611761"/>
            <a:ext cx="115430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ЦЕНТРАЛНА ИЗБИРАТЕЛНА КОМИСИЯ</a:t>
            </a:r>
          </a:p>
          <a:p>
            <a:pPr algn="ctr"/>
            <a:r>
              <a:rPr lang="bg-BG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Следете актуална информация на </a:t>
            </a:r>
            <a:r>
              <a:rPr lang="en-US" b="1" dirty="0">
                <a:solidFill>
                  <a:srgbClr val="01A7B2"/>
                </a:solidFill>
              </a:rPr>
              <a:t>www.cik.bg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bg-BG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и </a:t>
            </a:r>
            <a:r>
              <a:rPr lang="en-US" b="1" dirty="0">
                <a:solidFill>
                  <a:srgbClr val="01A7B2"/>
                </a:solidFill>
              </a:rPr>
              <a:t>www.facebook.com/cik.bg</a:t>
            </a:r>
            <a:endParaRPr lang="bg-BG" b="1" dirty="0">
              <a:solidFill>
                <a:srgbClr val="01A7B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87928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Manual Input 3"/>
          <p:cNvSpPr/>
          <p:nvPr/>
        </p:nvSpPr>
        <p:spPr>
          <a:xfrm rot="10800000">
            <a:off x="0" y="0"/>
            <a:ext cx="12192000" cy="1278194"/>
          </a:xfrm>
          <a:prstGeom prst="flowChartManualInput">
            <a:avLst/>
          </a:prstGeom>
          <a:solidFill>
            <a:srgbClr val="F4A11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85"/>
            <a:ext cx="10515600" cy="983226"/>
          </a:xfrm>
        </p:spPr>
        <p:txBody>
          <a:bodyPr>
            <a:normAutofit/>
          </a:bodyPr>
          <a:lstStyle/>
          <a:p>
            <a:r>
              <a:rPr lang="bg-BG" sz="3600" b="1" dirty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ПРЕДИЗБОРЕН ДЕН </a:t>
            </a:r>
            <a:r>
              <a:rPr lang="en-US" sz="3600" b="1" dirty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| </a:t>
            </a:r>
            <a:r>
              <a:rPr lang="bg-BG" sz="3600" b="1" dirty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 НОЕМВРИ </a:t>
            </a:r>
            <a:r>
              <a:rPr lang="en-US" sz="3600" b="1" dirty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| </a:t>
            </a:r>
            <a:r>
              <a:rPr lang="bg-BG" sz="3600" b="1" dirty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СЪБОТА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64604" y="3033768"/>
            <a:ext cx="9587345" cy="142988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bg-BG" b="1" dirty="0">
                <a:solidFill>
                  <a:srgbClr val="F4A11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ЗАБРАНЕНА Е АГИТАЦИЯТА И ОГЛАСЯВАНЕ НА РЕЗУЛТАТИ ОТ ДОПИТВАНИЯ ДО ОБЩЕСТВЕНОТО МНЕНИЕ ПО ПОВОД ИЗБОРИТЕ И НАЦИОНАЛНИЯ РЕФЕРЕНДУМ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764" y="2963159"/>
            <a:ext cx="1602622" cy="128209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8" name="TextBox 7"/>
          <p:cNvSpPr txBox="1"/>
          <p:nvPr/>
        </p:nvSpPr>
        <p:spPr>
          <a:xfrm rot="21254243">
            <a:off x="203295" y="4360939"/>
            <a:ext cx="233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b="1" dirty="0">
                <a:solidFill>
                  <a:srgbClr val="F4A11B"/>
                </a:solidFill>
              </a:rPr>
              <a:t>СЪБОТА</a:t>
            </a:r>
          </a:p>
          <a:p>
            <a:pPr algn="ctr"/>
            <a:r>
              <a:rPr lang="bg-BG" b="1" dirty="0">
                <a:solidFill>
                  <a:srgbClr val="F4A11B"/>
                </a:solidFill>
              </a:rPr>
              <a:t>ПРЕДИЗБОРЕН ДЕН</a:t>
            </a:r>
          </a:p>
        </p:txBody>
      </p:sp>
    </p:spTree>
    <p:extLst>
      <p:ext uri="{BB962C8B-B14F-4D97-AF65-F5344CB8AC3E}">
        <p14:creationId xmlns:p14="http://schemas.microsoft.com/office/powerpoint/2010/main" val="4259807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0836" y="2484582"/>
            <a:ext cx="5938982" cy="4084170"/>
          </a:xfrm>
          <a:prstGeom prst="rect">
            <a:avLst/>
          </a:prstGeom>
          <a:solidFill>
            <a:srgbClr val="01A7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0910" y="1306697"/>
            <a:ext cx="11730180" cy="1318791"/>
          </a:xfrm>
        </p:spPr>
        <p:txBody>
          <a:bodyPr>
            <a:normAutofit/>
          </a:bodyPr>
          <a:lstStyle/>
          <a:p>
            <a:r>
              <a:rPr lang="bg-BG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Избирателните секции се снабдяват с бюлетини, изборни книжа и материали и се подготвят за изборния ден. Поставят се </a:t>
            </a:r>
            <a:r>
              <a:rPr lang="bg-BG" sz="24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обозначителни</a:t>
            </a:r>
            <a:r>
              <a:rPr lang="bg-BG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знаци, указателни табели и информационни табла. </a:t>
            </a:r>
          </a:p>
        </p:txBody>
      </p:sp>
      <p:sp>
        <p:nvSpPr>
          <p:cNvPr id="4" name="Flowchart: Manual Input 3"/>
          <p:cNvSpPr/>
          <p:nvPr/>
        </p:nvSpPr>
        <p:spPr>
          <a:xfrm rot="10800000">
            <a:off x="0" y="0"/>
            <a:ext cx="12192000" cy="1278194"/>
          </a:xfrm>
          <a:prstGeom prst="flowChartManualInput">
            <a:avLst/>
          </a:prstGeom>
          <a:solidFill>
            <a:srgbClr val="F4A11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838200" y="147485"/>
            <a:ext cx="10515600" cy="983226"/>
          </a:xfrm>
        </p:spPr>
        <p:txBody>
          <a:bodyPr>
            <a:normAutofit/>
          </a:bodyPr>
          <a:lstStyle/>
          <a:p>
            <a:r>
              <a:rPr lang="bg-BG" sz="3600" b="1" dirty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ПРЕДИЗБОРЕН ДЕН </a:t>
            </a:r>
            <a:r>
              <a:rPr lang="en-US" sz="3600" b="1" dirty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| </a:t>
            </a:r>
            <a:r>
              <a:rPr lang="bg-BG" sz="3600" b="1" dirty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 НОЕМВРИ </a:t>
            </a:r>
            <a:r>
              <a:rPr lang="en-US" sz="3600" b="1" dirty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| </a:t>
            </a:r>
            <a:r>
              <a:rPr lang="bg-BG" sz="3600" b="1" dirty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СЪБОТА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30910" y="2551600"/>
            <a:ext cx="5818908" cy="406456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bg-BG" sz="2000" b="1" dirty="0">
                <a:solidFill>
                  <a:schemeClr val="bg1"/>
                </a:solidFill>
              </a:rPr>
              <a:t>пред изборното помещение информационно табло с:</a:t>
            </a:r>
          </a:p>
          <a:p>
            <a:r>
              <a:rPr lang="bg-BG" sz="2000" dirty="0">
                <a:solidFill>
                  <a:schemeClr val="bg1"/>
                </a:solidFill>
              </a:rPr>
              <a:t>образец на бюлетината и списък на кандидатите за президент и вицепрезидент </a:t>
            </a:r>
          </a:p>
          <a:p>
            <a:r>
              <a:rPr lang="bg-BG" sz="2000" dirty="0">
                <a:solidFill>
                  <a:schemeClr val="bg1"/>
                </a:solidFill>
              </a:rPr>
              <a:t>указание, че избирателят може да се гласува само със знак Х или V, поставен с химикал, пишещ със син цвят</a:t>
            </a:r>
          </a:p>
          <a:p>
            <a:r>
              <a:rPr lang="bg-BG" sz="2000" dirty="0">
                <a:solidFill>
                  <a:schemeClr val="bg1"/>
                </a:solidFill>
              </a:rPr>
              <a:t>образец от бюлетините за гласуване в националния референдум</a:t>
            </a:r>
          </a:p>
          <a:p>
            <a:r>
              <a:rPr lang="bg-BG" sz="2000" dirty="0">
                <a:solidFill>
                  <a:schemeClr val="bg1"/>
                </a:solidFill>
              </a:rPr>
              <a:t>телефон за връзка с РИК</a:t>
            </a:r>
          </a:p>
          <a:p>
            <a:r>
              <a:rPr lang="bg-BG" sz="2000" dirty="0">
                <a:solidFill>
                  <a:schemeClr val="bg1"/>
                </a:solidFill>
              </a:rPr>
              <a:t>телефон за подаване на сигнали до РУ на МВР и до дежурния прокурор</a:t>
            </a:r>
          </a:p>
        </p:txBody>
      </p:sp>
      <p:sp>
        <p:nvSpPr>
          <p:cNvPr id="8" name="Rectangle 7"/>
          <p:cNvSpPr/>
          <p:nvPr/>
        </p:nvSpPr>
        <p:spPr>
          <a:xfrm>
            <a:off x="6301273" y="2484583"/>
            <a:ext cx="5659817" cy="4084170"/>
          </a:xfrm>
          <a:prstGeom prst="rect">
            <a:avLst/>
          </a:prstGeom>
          <a:solidFill>
            <a:srgbClr val="F4A11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6391565" y="2551600"/>
            <a:ext cx="5458690" cy="413845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bg-BG" sz="2000" b="1" dirty="0">
                <a:solidFill>
                  <a:schemeClr val="bg1"/>
                </a:solidFill>
              </a:rPr>
              <a:t>в кабината за гласуване:</a:t>
            </a:r>
          </a:p>
          <a:p>
            <a:r>
              <a:rPr lang="bg-BG" sz="2000" dirty="0">
                <a:solidFill>
                  <a:schemeClr val="bg1"/>
                </a:solidFill>
              </a:rPr>
              <a:t>информационно табло с указание, че избирателят може да гласува само със знак Х или V, поставен с химикал, пишещ със син цвят</a:t>
            </a:r>
          </a:p>
        </p:txBody>
      </p:sp>
    </p:spTree>
    <p:extLst>
      <p:ext uri="{BB962C8B-B14F-4D97-AF65-F5344CB8AC3E}">
        <p14:creationId xmlns:p14="http://schemas.microsoft.com/office/powerpoint/2010/main" val="33576880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6571" y="1343609"/>
            <a:ext cx="11551298" cy="5327780"/>
          </a:xfrm>
        </p:spPr>
        <p:txBody>
          <a:bodyPr>
            <a:noAutofit/>
          </a:bodyPr>
          <a:lstStyle/>
          <a:p>
            <a:pPr marL="0" indent="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bg-BG" altLang="bg-BG" sz="2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Всеки избирател с валиден документ за самоличност и включен в списъците има право да гласува.</a:t>
            </a:r>
          </a:p>
          <a:p>
            <a:pPr marL="0" indent="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bg-BG" altLang="bg-BG" sz="2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Ако СИК не допусне избирател  до гласуване, отказът трябва да е писмен и да се връчи на избирателя. Отказът може да се оспорва пред РИК, която се произнася незабавно, до един час от получаване на жалбата.</a:t>
            </a:r>
          </a:p>
          <a:p>
            <a:pPr marL="0" indent="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bg-BG" altLang="bg-BG" sz="2200" b="1" dirty="0">
                <a:solidFill>
                  <a:srgbClr val="01A7B2"/>
                </a:solidFill>
              </a:rPr>
              <a:t>Кой има право да бъде дописан в допълнителната страница на списъка:</a:t>
            </a:r>
            <a:endParaRPr lang="bg-BG" altLang="bg-BG" sz="2200" dirty="0">
              <a:solidFill>
                <a:srgbClr val="01A7B2"/>
              </a:solidFill>
            </a:endParaRPr>
          </a:p>
          <a:p>
            <a:pPr>
              <a:lnSpc>
                <a:spcPct val="80000"/>
              </a:lnSpc>
              <a:buClr>
                <a:srgbClr val="01A7B2"/>
              </a:buClr>
            </a:pPr>
            <a:r>
              <a:rPr lang="bg-BG" altLang="bg-BG" sz="2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от списъка на заличените лица- лицата, за които е отпаднало основанието за заличаване   </a:t>
            </a:r>
          </a:p>
          <a:p>
            <a:pPr>
              <a:lnSpc>
                <a:spcPct val="80000"/>
              </a:lnSpc>
              <a:buClr>
                <a:srgbClr val="01A7B2"/>
              </a:buClr>
            </a:pPr>
            <a:r>
              <a:rPr lang="bg-BG" altLang="bg-BG" sz="2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с постоянен адрес на територията на секцията, но пропуснати в списъка</a:t>
            </a:r>
          </a:p>
          <a:p>
            <a:pPr>
              <a:lnSpc>
                <a:spcPct val="80000"/>
              </a:lnSpc>
              <a:buClr>
                <a:srgbClr val="01A7B2"/>
              </a:buClr>
            </a:pPr>
            <a:r>
              <a:rPr lang="bg-BG" altLang="bg-BG" sz="2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с увредено зрение или затруднения в придвижването</a:t>
            </a:r>
          </a:p>
          <a:p>
            <a:pPr>
              <a:lnSpc>
                <a:spcPct val="80000"/>
              </a:lnSpc>
              <a:buClr>
                <a:srgbClr val="01A7B2"/>
              </a:buClr>
            </a:pPr>
            <a:r>
              <a:rPr lang="bg-BG" altLang="bg-BG" sz="2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с удостоверение за гласуване на друго място</a:t>
            </a:r>
          </a:p>
          <a:p>
            <a:pPr>
              <a:lnSpc>
                <a:spcPct val="80000"/>
              </a:lnSpc>
              <a:buClr>
                <a:srgbClr val="01A7B2"/>
              </a:buClr>
            </a:pPr>
            <a:r>
              <a:rPr lang="bg-BG" altLang="bg-BG" sz="2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ученици или студенти - редовно обучение</a:t>
            </a:r>
          </a:p>
          <a:p>
            <a:pPr>
              <a:lnSpc>
                <a:spcPct val="80000"/>
              </a:lnSpc>
              <a:buClr>
                <a:srgbClr val="01A7B2"/>
              </a:buClr>
            </a:pPr>
            <a:r>
              <a:rPr lang="bg-BG" altLang="bg-BG" sz="2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служебно заети - членове на СИК и охрана на секциите</a:t>
            </a:r>
          </a:p>
          <a:p>
            <a:pPr>
              <a:lnSpc>
                <a:spcPct val="80000"/>
              </a:lnSpc>
              <a:buClr>
                <a:srgbClr val="01A7B2"/>
              </a:buClr>
            </a:pPr>
            <a:r>
              <a:rPr lang="bg-BG" altLang="bg-BG" sz="2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Избиратели, вписани в списъци в лечебни заведения, домове за стари хора и други специализирани институции, в местата за изтърпяване на наказание лишаване от свобода и за задържане, които в изборния ден са извън тях</a:t>
            </a:r>
          </a:p>
        </p:txBody>
      </p:sp>
      <p:sp>
        <p:nvSpPr>
          <p:cNvPr id="4" name="Flowchart: Manual Input 3"/>
          <p:cNvSpPr/>
          <p:nvPr/>
        </p:nvSpPr>
        <p:spPr>
          <a:xfrm rot="10800000">
            <a:off x="0" y="0"/>
            <a:ext cx="12192000" cy="1278194"/>
          </a:xfrm>
          <a:prstGeom prst="flowChartManualInput">
            <a:avLst/>
          </a:prstGeom>
          <a:solidFill>
            <a:srgbClr val="F4A11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26571" y="147485"/>
            <a:ext cx="11551298" cy="983226"/>
          </a:xfrm>
        </p:spPr>
        <p:txBody>
          <a:bodyPr>
            <a:normAutofit fontScale="90000"/>
          </a:bodyPr>
          <a:lstStyle/>
          <a:p>
            <a:r>
              <a:rPr lang="bg-BG" sz="3600" b="1" dirty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ИЗБИРАТЕЛЕН СПИСЪК </a:t>
            </a:r>
            <a:r>
              <a:rPr lang="en-US" sz="3600" b="1" dirty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|</a:t>
            </a:r>
            <a:r>
              <a:rPr lang="bg-BG" sz="3600" b="1" dirty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СПИСЪК ЗА ГЛАСУВАНЕ В НАЦИОНАЛЕН РЕФЕРЕНДУМ</a:t>
            </a:r>
          </a:p>
        </p:txBody>
      </p:sp>
    </p:spTree>
    <p:extLst>
      <p:ext uri="{BB962C8B-B14F-4D97-AF65-F5344CB8AC3E}">
        <p14:creationId xmlns:p14="http://schemas.microsoft.com/office/powerpoint/2010/main" val="34592300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Manual Input 3"/>
          <p:cNvSpPr/>
          <p:nvPr/>
        </p:nvSpPr>
        <p:spPr>
          <a:xfrm rot="10800000">
            <a:off x="0" y="0"/>
            <a:ext cx="12192000" cy="1219200"/>
          </a:xfrm>
          <a:prstGeom prst="flowChartManualInput">
            <a:avLst/>
          </a:prstGeom>
          <a:solidFill>
            <a:srgbClr val="01A7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2064" y="1264793"/>
            <a:ext cx="11847871" cy="59444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bg-BG" sz="3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ГЛАСУВАНЕТО ЗАПОЧВА В </a:t>
            </a:r>
            <a:r>
              <a:rPr lang="bg-BG" sz="3000" b="1" dirty="0">
                <a:solidFill>
                  <a:srgbClr val="01A7B2"/>
                </a:solidFill>
              </a:rPr>
              <a:t>07:00 ЧАСА </a:t>
            </a:r>
            <a:r>
              <a:rPr lang="bg-BG" sz="3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И ЗАВЪРШВА В </a:t>
            </a:r>
            <a:r>
              <a:rPr lang="bg-BG" sz="3000" b="1" dirty="0">
                <a:solidFill>
                  <a:srgbClr val="F4A11B"/>
                </a:solidFill>
              </a:rPr>
              <a:t>20:00 ЧАСА</a:t>
            </a:r>
            <a:r>
              <a:rPr lang="bg-BG" sz="3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838200" y="147485"/>
            <a:ext cx="10515600" cy="983226"/>
          </a:xfrm>
        </p:spPr>
        <p:txBody>
          <a:bodyPr>
            <a:normAutofit/>
          </a:bodyPr>
          <a:lstStyle/>
          <a:p>
            <a:r>
              <a:rPr lang="bg-BG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ИЗБОРЕН ДЕН </a:t>
            </a: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| </a:t>
            </a:r>
            <a:r>
              <a:rPr lang="bg-BG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 НОЕМВРИ 2016 </a:t>
            </a: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| </a:t>
            </a:r>
            <a:r>
              <a:rPr lang="bg-BG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НЕДЕЛЯ 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326571" y="1861702"/>
            <a:ext cx="5607698" cy="43266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bg-BG" altLang="bg-BG" sz="2000" b="1" dirty="0">
                <a:solidFill>
                  <a:srgbClr val="01A7B2"/>
                </a:solidFill>
              </a:rPr>
              <a:t>Кой може да присъства в изборното помещение при отварянето му :</a:t>
            </a:r>
          </a:p>
          <a:p>
            <a:pPr>
              <a:lnSpc>
                <a:spcPct val="80000"/>
              </a:lnSpc>
              <a:buClr>
                <a:srgbClr val="01A7B2"/>
              </a:buClr>
            </a:pPr>
            <a:r>
              <a:rPr lang="bg-BG" altLang="bg-BG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членовете на СИК</a:t>
            </a:r>
          </a:p>
          <a:p>
            <a:pPr>
              <a:lnSpc>
                <a:spcPct val="80000"/>
              </a:lnSpc>
              <a:buClr>
                <a:srgbClr val="01A7B2"/>
              </a:buClr>
            </a:pPr>
            <a:r>
              <a:rPr lang="bg-BG" altLang="bg-BG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кандидати</a:t>
            </a:r>
          </a:p>
          <a:p>
            <a:pPr>
              <a:lnSpc>
                <a:spcPct val="80000"/>
              </a:lnSpc>
              <a:buClr>
                <a:srgbClr val="01A7B2"/>
              </a:buClr>
            </a:pPr>
            <a:r>
              <a:rPr lang="bg-BG" altLang="bg-BG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представител на партия, коалиция и инициативен комитет</a:t>
            </a:r>
          </a:p>
          <a:p>
            <a:pPr>
              <a:lnSpc>
                <a:spcPct val="80000"/>
              </a:lnSpc>
              <a:buClr>
                <a:srgbClr val="01A7B2"/>
              </a:buClr>
            </a:pPr>
            <a:r>
              <a:rPr lang="bg-BG" altLang="bg-BG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по един застъпник за една листа</a:t>
            </a:r>
          </a:p>
          <a:p>
            <a:pPr>
              <a:lnSpc>
                <a:spcPct val="80000"/>
              </a:lnSpc>
              <a:buClr>
                <a:srgbClr val="01A7B2"/>
              </a:buClr>
            </a:pPr>
            <a:r>
              <a:rPr lang="bg-BG" altLang="bg-BG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представител на </a:t>
            </a:r>
            <a:r>
              <a:rPr lang="bg-BG" altLang="bg-BG" sz="2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МЕДИИТЕ</a:t>
            </a:r>
          </a:p>
          <a:p>
            <a:pPr>
              <a:lnSpc>
                <a:spcPct val="80000"/>
              </a:lnSpc>
              <a:buClr>
                <a:srgbClr val="01A7B2"/>
              </a:buClr>
            </a:pPr>
            <a:r>
              <a:rPr lang="bg-BG" altLang="bg-BG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наблюдатели</a:t>
            </a:r>
          </a:p>
          <a:p>
            <a:pPr>
              <a:lnSpc>
                <a:spcPct val="80000"/>
              </a:lnSpc>
              <a:buClr>
                <a:srgbClr val="01A7B2"/>
              </a:buClr>
            </a:pPr>
            <a:r>
              <a:rPr lang="bg-BG" altLang="bg-BG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Избиратели</a:t>
            </a:r>
          </a:p>
          <a:p>
            <a:pPr>
              <a:lnSpc>
                <a:spcPct val="80000"/>
              </a:lnSpc>
              <a:buClr>
                <a:srgbClr val="01A7B2"/>
              </a:buClr>
            </a:pPr>
            <a:r>
              <a:rPr lang="bg-BG" altLang="bg-BG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Членове на инициативни комитети</a:t>
            </a:r>
            <a:endParaRPr lang="en-US" altLang="bg-BG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6412237" y="1861701"/>
            <a:ext cx="5607698" cy="38162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bg-BG" altLang="bg-BG" sz="2000" b="1" dirty="0">
                <a:solidFill>
                  <a:srgbClr val="F4A11B"/>
                </a:solidFill>
              </a:rPr>
              <a:t>Кой може да присъства в изборното помещение по време на гласуването:</a:t>
            </a:r>
          </a:p>
          <a:p>
            <a:pPr>
              <a:lnSpc>
                <a:spcPct val="80000"/>
              </a:lnSpc>
              <a:buClr>
                <a:srgbClr val="F4A11B"/>
              </a:buClr>
            </a:pPr>
            <a:r>
              <a:rPr lang="bg-BG" altLang="bg-BG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по един представител на партия, коалиция и инициативен комитет</a:t>
            </a:r>
          </a:p>
          <a:p>
            <a:pPr>
              <a:lnSpc>
                <a:spcPct val="80000"/>
              </a:lnSpc>
              <a:buClr>
                <a:srgbClr val="F4A11B"/>
              </a:buClr>
            </a:pPr>
            <a:r>
              <a:rPr lang="bg-BG" altLang="bg-BG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по един застъпник за една листа</a:t>
            </a:r>
          </a:p>
          <a:p>
            <a:pPr>
              <a:lnSpc>
                <a:spcPct val="80000"/>
              </a:lnSpc>
              <a:buClr>
                <a:srgbClr val="F4A11B"/>
              </a:buClr>
            </a:pPr>
            <a:r>
              <a:rPr lang="bg-BG" altLang="bg-BG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по един представител на </a:t>
            </a:r>
            <a:r>
              <a:rPr lang="bg-BG" altLang="bg-BG" sz="2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МЕДИИТЕ</a:t>
            </a:r>
          </a:p>
          <a:p>
            <a:pPr>
              <a:lnSpc>
                <a:spcPct val="80000"/>
              </a:lnSpc>
              <a:buClr>
                <a:srgbClr val="F4A11B"/>
              </a:buClr>
            </a:pPr>
            <a:r>
              <a:rPr lang="bg-BG" altLang="bg-BG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по един наблюдател от регистрирана НПО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26571" y="6169888"/>
            <a:ext cx="116933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Забележка: Когато партия или коалиция е регистрирала листа за изборите и е регистрирана в кампанията по въпросите на референдума, може да присъства един представител на партия или коалиция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23273" y="5568411"/>
            <a:ext cx="118687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Присъстващите в изборното помещение лица се легитимират с документ за самоличност и издадено удостоверение или пълномощно. Отличителните знаци са утвърдени от ЦИК. </a:t>
            </a:r>
          </a:p>
        </p:txBody>
      </p:sp>
    </p:spTree>
    <p:extLst>
      <p:ext uri="{BB962C8B-B14F-4D97-AF65-F5344CB8AC3E}">
        <p14:creationId xmlns:p14="http://schemas.microsoft.com/office/powerpoint/2010/main" val="28914589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34109" y="6132945"/>
            <a:ext cx="11240655" cy="535710"/>
          </a:xfrm>
          <a:prstGeom prst="rect">
            <a:avLst/>
          </a:prstGeom>
          <a:solidFill>
            <a:srgbClr val="01A7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4" name="Flowchart: Manual Input 3"/>
          <p:cNvSpPr/>
          <p:nvPr/>
        </p:nvSpPr>
        <p:spPr>
          <a:xfrm rot="10800000">
            <a:off x="0" y="0"/>
            <a:ext cx="12192000" cy="1219200"/>
          </a:xfrm>
          <a:prstGeom prst="flowChartManualInput">
            <a:avLst/>
          </a:prstGeom>
          <a:solidFill>
            <a:srgbClr val="01A7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34109" y="147485"/>
            <a:ext cx="11416146" cy="983226"/>
          </a:xfrm>
        </p:spPr>
        <p:txBody>
          <a:bodyPr>
            <a:normAutofit/>
          </a:bodyPr>
          <a:lstStyle/>
          <a:p>
            <a:r>
              <a:rPr lang="bg-BG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ГЛАСУВАНЕ В ИЗБОРИТЕ ЗА ПРЕЗИДЕНТ И ВИЦЕПРЕЗИДЕНТ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83976" y="1366688"/>
            <a:ext cx="5836533" cy="4969462"/>
          </a:xfrm>
        </p:spPr>
        <p:txBody>
          <a:bodyPr>
            <a:normAutofit fontScale="70000" lnSpcReduction="20000"/>
          </a:bodyPr>
          <a:lstStyle/>
          <a:p>
            <a:pPr marL="0" indent="0">
              <a:spcAft>
                <a:spcPts val="1200"/>
              </a:spcAft>
              <a:buClr>
                <a:srgbClr val="01A7B2"/>
              </a:buClr>
              <a:buNone/>
            </a:pPr>
            <a:r>
              <a:rPr lang="bg-BG" sz="2400" b="1" dirty="0">
                <a:solidFill>
                  <a:srgbClr val="01A7B2"/>
                </a:solidFill>
              </a:rPr>
              <a:t>Гласувате в изборите, като: </a:t>
            </a:r>
          </a:p>
          <a:p>
            <a:pPr>
              <a:spcAft>
                <a:spcPts val="1200"/>
              </a:spcAft>
              <a:buClr>
                <a:srgbClr val="01A7B2"/>
              </a:buClr>
            </a:pPr>
            <a:r>
              <a:rPr lang="bg-BG" sz="2400" dirty="0">
                <a:solidFill>
                  <a:srgbClr val="01A7B2"/>
                </a:solidFill>
              </a:rPr>
              <a:t>Член на комисията откъсва от кочана и подава на избирателя бюлетина, като преди това поставя </a:t>
            </a:r>
            <a:r>
              <a:rPr lang="bg-BG" sz="2400" b="1" dirty="0">
                <a:solidFill>
                  <a:srgbClr val="01A7B2"/>
                </a:solidFill>
              </a:rPr>
              <a:t>ЕДИН ПЕЧАТ </a:t>
            </a:r>
            <a:r>
              <a:rPr lang="bg-BG" sz="2400" dirty="0">
                <a:solidFill>
                  <a:srgbClr val="01A7B2"/>
                </a:solidFill>
              </a:rPr>
              <a:t>на гърба на бюлетината</a:t>
            </a:r>
          </a:p>
          <a:p>
            <a:pPr>
              <a:spcAft>
                <a:spcPts val="1200"/>
              </a:spcAft>
              <a:buClr>
                <a:srgbClr val="01A7B2"/>
              </a:buClr>
            </a:pPr>
            <a:r>
              <a:rPr lang="bg-BG" sz="2400" dirty="0">
                <a:solidFill>
                  <a:srgbClr val="01A7B2"/>
                </a:solidFill>
              </a:rPr>
              <a:t>Избирателят влиза в кабината. Слага знак </a:t>
            </a:r>
            <a:r>
              <a:rPr lang="en-US" sz="2400" b="1" dirty="0">
                <a:solidFill>
                  <a:srgbClr val="01A7B2"/>
                </a:solidFill>
              </a:rPr>
              <a:t>X</a:t>
            </a:r>
            <a:r>
              <a:rPr lang="en-US" sz="2400" dirty="0">
                <a:solidFill>
                  <a:srgbClr val="01A7B2"/>
                </a:solidFill>
              </a:rPr>
              <a:t> </a:t>
            </a:r>
            <a:r>
              <a:rPr lang="bg-BG" sz="2400" dirty="0">
                <a:solidFill>
                  <a:srgbClr val="01A7B2"/>
                </a:solidFill>
              </a:rPr>
              <a:t>или </a:t>
            </a:r>
            <a:r>
              <a:rPr lang="en-US" sz="2400" b="1" dirty="0">
                <a:solidFill>
                  <a:srgbClr val="01A7B2"/>
                </a:solidFill>
              </a:rPr>
              <a:t>V</a:t>
            </a:r>
            <a:r>
              <a:rPr lang="bg-BG" sz="2400" dirty="0">
                <a:solidFill>
                  <a:srgbClr val="01A7B2"/>
                </a:solidFill>
              </a:rPr>
              <a:t> с химикал, пишещ със син цвят, само в едно от квадратчетата за гласуване</a:t>
            </a:r>
          </a:p>
          <a:p>
            <a:pPr>
              <a:spcAft>
                <a:spcPts val="1200"/>
              </a:spcAft>
              <a:buClr>
                <a:srgbClr val="01A7B2"/>
              </a:buClr>
            </a:pPr>
            <a:r>
              <a:rPr lang="bg-BG" sz="2400" dirty="0">
                <a:solidFill>
                  <a:srgbClr val="01A7B2"/>
                </a:solidFill>
              </a:rPr>
              <a:t>Избирателят може да гласува или за кандидатска листа или в квадратчето „Не подкрепям никого“. Сгъва бюлетината така, че да не се вижда вота. </a:t>
            </a:r>
          </a:p>
          <a:p>
            <a:pPr>
              <a:spcAft>
                <a:spcPts val="1200"/>
              </a:spcAft>
              <a:buClr>
                <a:srgbClr val="01A7B2"/>
              </a:buClr>
            </a:pPr>
            <a:r>
              <a:rPr lang="bg-BG" sz="2400" dirty="0">
                <a:solidFill>
                  <a:srgbClr val="01A7B2"/>
                </a:solidFill>
              </a:rPr>
              <a:t>Избирателят излиза от кабината. Подава бюлетината на член на СИК да положи </a:t>
            </a:r>
            <a:r>
              <a:rPr lang="bg-BG" sz="2400" b="1" dirty="0">
                <a:solidFill>
                  <a:srgbClr val="01A7B2"/>
                </a:solidFill>
              </a:rPr>
              <a:t>ВТОРИ ПЕЧАТ </a:t>
            </a:r>
            <a:r>
              <a:rPr lang="bg-BG" sz="2400" dirty="0">
                <a:solidFill>
                  <a:srgbClr val="01A7B2"/>
                </a:solidFill>
              </a:rPr>
              <a:t>на гърба и да откъсне полето с номера на бюлетината, след което връща бюлетината на избирателя. </a:t>
            </a:r>
          </a:p>
          <a:p>
            <a:pPr>
              <a:spcAft>
                <a:spcPts val="1200"/>
              </a:spcAft>
              <a:buClr>
                <a:srgbClr val="01A7B2"/>
              </a:buClr>
            </a:pPr>
            <a:r>
              <a:rPr lang="bg-BG" sz="2400" dirty="0">
                <a:solidFill>
                  <a:srgbClr val="01A7B2"/>
                </a:solidFill>
              </a:rPr>
              <a:t>Избирателят пуска бюлетината с двата печата на гърба в кутията. Подписва се в списъка и взима документа си за самоличност.  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289964" y="1366688"/>
            <a:ext cx="5560291" cy="51819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1200"/>
              </a:spcAft>
              <a:buClr>
                <a:srgbClr val="F4A11B"/>
              </a:buClr>
              <a:buNone/>
            </a:pPr>
            <a:r>
              <a:rPr lang="bg-BG" sz="1700" b="1" dirty="0">
                <a:solidFill>
                  <a:srgbClr val="F4A11B"/>
                </a:solidFill>
              </a:rPr>
              <a:t>Гласувате в референдума, като: </a:t>
            </a:r>
          </a:p>
          <a:p>
            <a:pPr>
              <a:spcAft>
                <a:spcPts val="1200"/>
              </a:spcAft>
              <a:buClr>
                <a:srgbClr val="F4A11B"/>
              </a:buClr>
            </a:pPr>
            <a:r>
              <a:rPr lang="bg-BG" sz="1700" dirty="0">
                <a:solidFill>
                  <a:srgbClr val="F4A11B"/>
                </a:solidFill>
              </a:rPr>
              <a:t>Член на комисията подава на избирателя плик и бюлетина за гласуване в референдума.</a:t>
            </a:r>
          </a:p>
          <a:p>
            <a:pPr>
              <a:spcAft>
                <a:spcPts val="1200"/>
              </a:spcAft>
              <a:buClr>
                <a:srgbClr val="F4A11B"/>
              </a:buClr>
            </a:pPr>
            <a:r>
              <a:rPr lang="bg-BG" sz="1700" dirty="0">
                <a:solidFill>
                  <a:srgbClr val="F4A11B"/>
                </a:solidFill>
              </a:rPr>
              <a:t>Избирателят влиза в кабината. Гласува, като отбележи със знак </a:t>
            </a:r>
            <a:r>
              <a:rPr lang="en-US" sz="1700" dirty="0">
                <a:solidFill>
                  <a:srgbClr val="F4A11B"/>
                </a:solidFill>
              </a:rPr>
              <a:t>X </a:t>
            </a:r>
            <a:r>
              <a:rPr lang="bg-BG" sz="1700" dirty="0">
                <a:solidFill>
                  <a:srgbClr val="F4A11B"/>
                </a:solidFill>
              </a:rPr>
              <a:t>или </a:t>
            </a:r>
            <a:r>
              <a:rPr lang="en-US" sz="1700" dirty="0">
                <a:solidFill>
                  <a:srgbClr val="F4A11B"/>
                </a:solidFill>
              </a:rPr>
              <a:t>V</a:t>
            </a:r>
            <a:r>
              <a:rPr lang="bg-BG" sz="1700" dirty="0">
                <a:solidFill>
                  <a:srgbClr val="F4A11B"/>
                </a:solidFill>
              </a:rPr>
              <a:t> само в квадратчето с отговор ДА или отговор НЕ.</a:t>
            </a:r>
          </a:p>
          <a:p>
            <a:pPr>
              <a:spcAft>
                <a:spcPts val="1200"/>
              </a:spcAft>
              <a:buClr>
                <a:srgbClr val="F4A11B"/>
              </a:buClr>
            </a:pPr>
            <a:r>
              <a:rPr lang="bg-BG" sz="1700" dirty="0">
                <a:solidFill>
                  <a:srgbClr val="F4A11B"/>
                </a:solidFill>
              </a:rPr>
              <a:t>Избирателят може да гласува само по един, по два или по трите въпроса. По всеки от въпросите може да отговори по различен начин – с ДА или с НЕ. Избирателят сгъва бюлетината и я слага в плика. </a:t>
            </a:r>
          </a:p>
          <a:p>
            <a:pPr>
              <a:spcAft>
                <a:spcPts val="1200"/>
              </a:spcAft>
              <a:buClr>
                <a:srgbClr val="F4A11B"/>
              </a:buClr>
            </a:pPr>
            <a:r>
              <a:rPr lang="bg-BG" sz="1700" dirty="0">
                <a:solidFill>
                  <a:srgbClr val="F4A11B"/>
                </a:solidFill>
              </a:rPr>
              <a:t>Избирателят излиза от кабината. Пуска плика в кутията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65018" y="6220812"/>
            <a:ext cx="108989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b="1" dirty="0">
                <a:solidFill>
                  <a:schemeClr val="bg1"/>
                </a:solidFill>
              </a:rPr>
              <a:t>В случай, че гласувате и в изборите и в референдума, влизате в кабината за гласуване и с двете бюлетини!</a:t>
            </a:r>
          </a:p>
        </p:txBody>
      </p:sp>
    </p:spTree>
    <p:extLst>
      <p:ext uri="{BB962C8B-B14F-4D97-AF65-F5344CB8AC3E}">
        <p14:creationId xmlns:p14="http://schemas.microsoft.com/office/powerpoint/2010/main" val="21748472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lnSpc>
                <a:spcPct val="80000"/>
              </a:lnSpc>
              <a:buClr>
                <a:srgbClr val="01A7B2"/>
              </a:buClr>
              <a:buNone/>
            </a:pPr>
            <a:r>
              <a:rPr lang="bg-BG" altLang="bg-BG" sz="2400" b="1" dirty="0">
                <a:solidFill>
                  <a:srgbClr val="F4A11B"/>
                </a:solidFill>
              </a:rPr>
              <a:t>Ако избирателят сгреши </a:t>
            </a:r>
            <a:r>
              <a:rPr lang="bg-BG" altLang="bg-BG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при попълването на бюлетината, той има право да получи втора бюлетина, но само веднъж. </a:t>
            </a:r>
          </a:p>
          <a:p>
            <a:pPr>
              <a:lnSpc>
                <a:spcPct val="80000"/>
              </a:lnSpc>
              <a:buClr>
                <a:srgbClr val="01A7B2"/>
              </a:buClr>
            </a:pPr>
            <a:endParaRPr lang="bg-BG" altLang="bg-BG" sz="2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>
              <a:lnSpc>
                <a:spcPct val="80000"/>
              </a:lnSpc>
              <a:buClr>
                <a:srgbClr val="01A7B2"/>
              </a:buClr>
              <a:buNone/>
            </a:pPr>
            <a:r>
              <a:rPr lang="bg-BG" altLang="bg-BG" sz="2400" b="1" dirty="0">
                <a:solidFill>
                  <a:srgbClr val="F4A11B"/>
                </a:solidFill>
              </a:rPr>
              <a:t>Кои бюлетини не се пускат в избирателната кутия и не се броят:</a:t>
            </a:r>
          </a:p>
          <a:p>
            <a:pPr>
              <a:lnSpc>
                <a:spcPct val="80000"/>
              </a:lnSpc>
              <a:buClr>
                <a:srgbClr val="F4A11B"/>
              </a:buClr>
            </a:pPr>
            <a:r>
              <a:rPr lang="bg-BG" altLang="bg-BG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сгрешена бюлетина</a:t>
            </a:r>
          </a:p>
          <a:p>
            <a:pPr>
              <a:lnSpc>
                <a:spcPct val="80000"/>
              </a:lnSpc>
              <a:buClr>
                <a:srgbClr val="F4A11B"/>
              </a:buClr>
            </a:pPr>
            <a:r>
              <a:rPr lang="bg-BG" altLang="bg-BG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с показан вот</a:t>
            </a:r>
          </a:p>
          <a:p>
            <a:pPr>
              <a:lnSpc>
                <a:spcPct val="80000"/>
              </a:lnSpc>
              <a:buClr>
                <a:srgbClr val="F4A11B"/>
              </a:buClr>
            </a:pPr>
            <a:r>
              <a:rPr lang="bg-BG" altLang="bg-BG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със заснет вот</a:t>
            </a:r>
          </a:p>
          <a:p>
            <a:pPr>
              <a:lnSpc>
                <a:spcPct val="80000"/>
              </a:lnSpc>
              <a:buClr>
                <a:srgbClr val="F4A11B"/>
              </a:buClr>
            </a:pPr>
            <a:r>
              <a:rPr lang="bg-BG" altLang="bg-BG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бюлетина за президент и вицепрезидент с несъответстващ номер</a:t>
            </a:r>
          </a:p>
        </p:txBody>
      </p:sp>
      <p:sp>
        <p:nvSpPr>
          <p:cNvPr id="4" name="Flowchart: Manual Input 3"/>
          <p:cNvSpPr/>
          <p:nvPr/>
        </p:nvSpPr>
        <p:spPr>
          <a:xfrm rot="10800000">
            <a:off x="0" y="0"/>
            <a:ext cx="12192000" cy="1219200"/>
          </a:xfrm>
          <a:prstGeom prst="flowChartManualInput">
            <a:avLst/>
          </a:prstGeom>
          <a:solidFill>
            <a:srgbClr val="01A7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838200" y="147485"/>
            <a:ext cx="10515600" cy="983226"/>
          </a:xfrm>
        </p:spPr>
        <p:txBody>
          <a:bodyPr>
            <a:normAutofit/>
          </a:bodyPr>
          <a:lstStyle/>
          <a:p>
            <a:r>
              <a:rPr lang="bg-BG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ИЗБОРЕН ДЕН </a:t>
            </a: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| </a:t>
            </a:r>
            <a:r>
              <a:rPr lang="bg-BG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 НОЕМВРИ 2016 </a:t>
            </a: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| </a:t>
            </a:r>
            <a:r>
              <a:rPr lang="bg-BG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НЕДЕЛЯ </a:t>
            </a:r>
          </a:p>
        </p:txBody>
      </p:sp>
    </p:spTree>
    <p:extLst>
      <p:ext uri="{BB962C8B-B14F-4D97-AF65-F5344CB8AC3E}">
        <p14:creationId xmlns:p14="http://schemas.microsoft.com/office/powerpoint/2010/main" val="22873447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80000"/>
              </a:lnSpc>
              <a:buClr>
                <a:srgbClr val="F4A11B"/>
              </a:buClr>
            </a:pPr>
            <a:r>
              <a:rPr lang="bg-BG" altLang="bg-BG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Гласуват избиратели с трайно увреждане, което не им позволява да упражнят избирателното си право в изборно помещение, подали са необходимото заявление и са включени в списъка за гласуване с подвижна избирателна кутия.</a:t>
            </a:r>
          </a:p>
          <a:p>
            <a:pPr>
              <a:lnSpc>
                <a:spcPct val="80000"/>
              </a:lnSpc>
              <a:buClr>
                <a:srgbClr val="F4A11B"/>
              </a:buClr>
            </a:pPr>
            <a:r>
              <a:rPr lang="bg-BG" altLang="bg-BG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Кметът на общината е длъжен да предостави подходящо помещение за подвижните секционни избирателни комисии.</a:t>
            </a:r>
          </a:p>
          <a:p>
            <a:pPr>
              <a:lnSpc>
                <a:spcPct val="80000"/>
              </a:lnSpc>
              <a:buClr>
                <a:srgbClr val="F4A11B"/>
              </a:buClr>
            </a:pPr>
            <a:r>
              <a:rPr lang="bg-BG" altLang="bg-BG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Гласуването се извършва чрез посещение в дома на избирателя от членовете на подвижната избирателна комисия.</a:t>
            </a:r>
          </a:p>
          <a:p>
            <a:pPr>
              <a:lnSpc>
                <a:spcPct val="80000"/>
              </a:lnSpc>
              <a:buClr>
                <a:srgbClr val="F4A11B"/>
              </a:buClr>
            </a:pPr>
            <a:endParaRPr lang="bg-BG" altLang="bg-BG" sz="2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" name="Flowchart: Manual Input 3"/>
          <p:cNvSpPr/>
          <p:nvPr/>
        </p:nvSpPr>
        <p:spPr>
          <a:xfrm rot="10800000">
            <a:off x="0" y="0"/>
            <a:ext cx="12192000" cy="1219200"/>
          </a:xfrm>
          <a:prstGeom prst="flowChartManualInput">
            <a:avLst/>
          </a:prstGeom>
          <a:solidFill>
            <a:srgbClr val="F4A11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838200" y="147485"/>
            <a:ext cx="10515600" cy="983226"/>
          </a:xfrm>
        </p:spPr>
        <p:txBody>
          <a:bodyPr>
            <a:normAutofit/>
          </a:bodyPr>
          <a:lstStyle/>
          <a:p>
            <a:r>
              <a:rPr lang="ru-RU" sz="3600" b="1" dirty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ГЛАСУВАНЕ С ПОДВИЖНА ИЗБИРАТЕЛНА КУТИЯ</a:t>
            </a:r>
            <a:endParaRPr lang="bg-BG" sz="3600" b="1" dirty="0"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775159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80000"/>
              </a:lnSpc>
              <a:buClr>
                <a:srgbClr val="01A7B2"/>
              </a:buClr>
            </a:pPr>
            <a:r>
              <a:rPr lang="bg-BG" altLang="bg-BG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Изборният ден приключва в </a:t>
            </a:r>
            <a:r>
              <a:rPr lang="bg-BG" altLang="bg-BG" sz="2400" b="1" dirty="0">
                <a:solidFill>
                  <a:srgbClr val="F4A11B"/>
                </a:solidFill>
              </a:rPr>
              <a:t>20:00 часа</a:t>
            </a:r>
            <a:r>
              <a:rPr lang="bg-BG" altLang="bg-BG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.</a:t>
            </a:r>
          </a:p>
          <a:p>
            <a:pPr>
              <a:lnSpc>
                <a:spcPct val="80000"/>
              </a:lnSpc>
              <a:buClr>
                <a:srgbClr val="01A7B2"/>
              </a:buClr>
            </a:pPr>
            <a:endParaRPr lang="bg-BG" altLang="bg-BG" sz="2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lnSpc>
                <a:spcPct val="80000"/>
              </a:lnSpc>
              <a:buClr>
                <a:srgbClr val="01A7B2"/>
              </a:buClr>
            </a:pPr>
            <a:r>
              <a:rPr lang="bg-BG" altLang="bg-BG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Когато в 20:00 часа пред изборното помещение има негласували избиратели, председателят и секретарят на СИК установяват техния брой и самоличност. Негласувалите предават документите за самоличност на СИК. Само тези избиратели се допускат да гласуват, но не по-късно от 21:00 часа.</a:t>
            </a:r>
          </a:p>
          <a:p>
            <a:pPr>
              <a:lnSpc>
                <a:spcPct val="80000"/>
              </a:lnSpc>
              <a:buClr>
                <a:srgbClr val="01A7B2"/>
              </a:buClr>
            </a:pPr>
            <a:endParaRPr lang="bg-BG" altLang="bg-BG" sz="2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lnSpc>
                <a:spcPct val="80000"/>
              </a:lnSpc>
              <a:buClr>
                <a:srgbClr val="01A7B2"/>
              </a:buClr>
            </a:pPr>
            <a:r>
              <a:rPr lang="bg-BG" altLang="bg-BG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След 20:00 часа, съответно 21:00 часа, не се допуска гласуване.</a:t>
            </a:r>
          </a:p>
        </p:txBody>
      </p:sp>
      <p:sp>
        <p:nvSpPr>
          <p:cNvPr id="4" name="Flowchart: Manual Input 3"/>
          <p:cNvSpPr/>
          <p:nvPr/>
        </p:nvSpPr>
        <p:spPr>
          <a:xfrm rot="10800000">
            <a:off x="0" y="0"/>
            <a:ext cx="12192000" cy="1219200"/>
          </a:xfrm>
          <a:prstGeom prst="flowChartManualInput">
            <a:avLst/>
          </a:prstGeom>
          <a:solidFill>
            <a:srgbClr val="01A7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838200" y="147485"/>
            <a:ext cx="10515600" cy="983226"/>
          </a:xfrm>
        </p:spPr>
        <p:txBody>
          <a:bodyPr>
            <a:normAutofit/>
          </a:bodyPr>
          <a:lstStyle/>
          <a:p>
            <a:r>
              <a:rPr lang="ru-RU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КРАЙ НА ИЗБОРНИЯ ДЕН</a:t>
            </a:r>
            <a:endParaRPr lang="bg-BG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22539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</TotalTime>
  <Words>1384</Words>
  <Application>Microsoft Office PowerPoint</Application>
  <PresentationFormat>Widescreen</PresentationFormat>
  <Paragraphs>123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Wingdings</vt:lpstr>
      <vt:lpstr>Office Theme</vt:lpstr>
      <vt:lpstr>КАК ПРОТИЧА  ИЗБОРНИЯ ДЕН В БЪЛГАРИЯ</vt:lpstr>
      <vt:lpstr>ПРЕДИЗБОРЕН ДЕН | 5 НОЕМВРИ | СЪБОТА</vt:lpstr>
      <vt:lpstr>ПРЕДИЗБОРЕН ДЕН | 5 НОЕМВРИ | СЪБОТА</vt:lpstr>
      <vt:lpstr>ИЗБИРАТЕЛЕН СПИСЪК | СПИСЪК ЗА ГЛАСУВАНЕ В НАЦИОНАЛЕН РЕФЕРЕНДУМ</vt:lpstr>
      <vt:lpstr>ИЗБОРЕН ДЕН | 6 НОЕМВРИ 2016 | НЕДЕЛЯ </vt:lpstr>
      <vt:lpstr>ГЛАСУВАНЕ В ИЗБОРИТЕ ЗА ПРЕЗИДЕНТ И ВИЦЕПРЕЗИДЕНТ</vt:lpstr>
      <vt:lpstr>ИЗБОРЕН ДЕН | 6 НОЕМВРИ 2016 | НЕДЕЛЯ </vt:lpstr>
      <vt:lpstr>ГЛАСУВАНЕ С ПОДВИЖНА ИЗБИРАТЕЛНА КУТИЯ</vt:lpstr>
      <vt:lpstr>КРАЙ НА ИЗБОРНИЯ ДЕН</vt:lpstr>
      <vt:lpstr>ПРЕБРОЯВАНЕ НА  ГЛАСОВЕТЕ</vt:lpstr>
      <vt:lpstr>ПРЕБРОЯВАНЕ НА  ГЛАСОВЕТЕ</vt:lpstr>
      <vt:lpstr>КОГА ГЛАСЪТ Е НЕДЕЙСТВИТЕЛЕН </vt:lpstr>
      <vt:lpstr>КОГА ГЛАСЪТ Е НЕДЕЙСТВИТЕЛЕН </vt:lpstr>
      <vt:lpstr>ТРАНСПОРТИРАНЕ</vt:lpstr>
      <vt:lpstr>БЛАГОДАРЯ ВИ ЗА ВНИМАНИЕТО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Teodora Veleva</dc:creator>
  <cp:lastModifiedBy>Teodora Veleva</cp:lastModifiedBy>
  <cp:revision>45</cp:revision>
  <dcterms:created xsi:type="dcterms:W3CDTF">2016-10-15T13:43:57Z</dcterms:created>
  <dcterms:modified xsi:type="dcterms:W3CDTF">2016-10-20T15:41:02Z</dcterms:modified>
</cp:coreProperties>
</file>